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Kollektif Bold" panose="020B0604020202020204" charset="0"/>
      <p:regular r:id="rId24"/>
    </p:embeddedFont>
    <p:embeddedFont>
      <p:font typeface="Aileron Regular Italics" panose="020B0604020202020204" charset="0"/>
      <p:regular r:id="rId25"/>
    </p:embeddedFont>
    <p:embeddedFont>
      <p:font typeface="Arimo" panose="020B0604020202020204" charset="0"/>
      <p:regular r:id="rId26"/>
    </p:embeddedFont>
    <p:embeddedFont>
      <p:font typeface="Aileron Regular" panose="020B0604020202020204" charset="0"/>
      <p:regular r:id="rId27"/>
    </p:embeddedFont>
    <p:embeddedFont>
      <p:font typeface="Aileron Heavy Bold" panose="020B0604020202020204" charset="0"/>
      <p:regular r:id="rId28"/>
    </p:embeddedFont>
    <p:embeddedFont>
      <p:font typeface="Aileron Regular Bold" panose="020B0604020202020204" charset="0"/>
      <p:regular r:id="rId29"/>
    </p:embeddedFont>
    <p:embeddedFont>
      <p:font typeface="Aileron Heavy" panose="020B0604020202020204" charset="0"/>
      <p:regular r:id="rId30"/>
    </p:embeddedFont>
    <p:embeddedFont>
      <p:font typeface="Arimo Bold" panose="020B0604020202020204" charset="0"/>
      <p:regular r:id="rId31"/>
    </p:embeddedFont>
    <p:embeddedFont>
      <p:font typeface="Kollektif Bold Italics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47FA4-7276-413A-AD41-77906AD168C9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618C9-2B48-444C-B4EE-5D3D08817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0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18C9-2B48-444C-B4EE-5D3D088174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6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8.sv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30.png"/><Relationship Id="rId10" Type="http://schemas.openxmlformats.org/officeDocument/2006/relationships/image" Target="../media/image56.svg"/><Relationship Id="rId4" Type="http://schemas.openxmlformats.org/officeDocument/2006/relationships/image" Target="../media/image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8.png"/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12" Type="http://schemas.openxmlformats.org/officeDocument/2006/relationships/image" Target="../media/image7.png"/><Relationship Id="rId2" Type="http://schemas.openxmlformats.org/officeDocument/2006/relationships/image" Target="../media/image34.png"/><Relationship Id="rId16" Type="http://schemas.openxmlformats.org/officeDocument/2006/relationships/image" Target="../media/image6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8.svg"/><Relationship Id="rId5" Type="http://schemas.openxmlformats.org/officeDocument/2006/relationships/image" Target="../media/image61.svg"/><Relationship Id="rId15" Type="http://schemas.openxmlformats.org/officeDocument/2006/relationships/image" Target="../media/image39.png"/><Relationship Id="rId10" Type="http://schemas.openxmlformats.org/officeDocument/2006/relationships/image" Target="../media/image5.png"/><Relationship Id="rId4" Type="http://schemas.openxmlformats.org/officeDocument/2006/relationships/image" Target="../media/image35.png"/><Relationship Id="rId9" Type="http://schemas.openxmlformats.org/officeDocument/2006/relationships/image" Target="../media/image65.svg"/><Relationship Id="rId14" Type="http://schemas.openxmlformats.org/officeDocument/2006/relationships/image" Target="../media/image6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8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78.svg"/><Relationship Id="rId4" Type="http://schemas.openxmlformats.org/officeDocument/2006/relationships/image" Target="../media/image72.sv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82.svg"/><Relationship Id="rId7" Type="http://schemas.openxmlformats.org/officeDocument/2006/relationships/hyperlink" Target="https://youtu.be/qC4r8AOUQZM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.svg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image" Target="../media/image15.svg"/><Relationship Id="rId21" Type="http://schemas.openxmlformats.org/officeDocument/2006/relationships/image" Target="../media/image33.svg"/><Relationship Id="rId34" Type="http://schemas.openxmlformats.org/officeDocument/2006/relationships/image" Target="../media/image26.png"/><Relationship Id="rId7" Type="http://schemas.openxmlformats.org/officeDocument/2006/relationships/image" Target="../media/image19.svg"/><Relationship Id="rId12" Type="http://schemas.openxmlformats.org/officeDocument/2006/relationships/image" Target="../media/image15.png"/><Relationship Id="rId17" Type="http://schemas.openxmlformats.org/officeDocument/2006/relationships/image" Target="../media/image29.svg"/><Relationship Id="rId25" Type="http://schemas.openxmlformats.org/officeDocument/2006/relationships/image" Target="../media/image37.svg"/><Relationship Id="rId33" Type="http://schemas.openxmlformats.org/officeDocument/2006/relationships/image" Target="../media/image45.svg"/><Relationship Id="rId38" Type="http://schemas.openxmlformats.org/officeDocument/2006/relationships/image" Target="../media/image4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image" Target="../media/image4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3.svg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37" Type="http://schemas.openxmlformats.org/officeDocument/2006/relationships/image" Target="../media/image8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28" Type="http://schemas.openxmlformats.org/officeDocument/2006/relationships/image" Target="../media/image23.png"/><Relationship Id="rId36" Type="http://schemas.openxmlformats.org/officeDocument/2006/relationships/image" Target="../media/image5.png"/><Relationship Id="rId10" Type="http://schemas.openxmlformats.org/officeDocument/2006/relationships/image" Target="../media/image14.png"/><Relationship Id="rId19" Type="http://schemas.openxmlformats.org/officeDocument/2006/relationships/image" Target="../media/image31.svg"/><Relationship Id="rId31" Type="http://schemas.openxmlformats.org/officeDocument/2006/relationships/image" Target="../media/image43.svg"/><Relationship Id="rId4" Type="http://schemas.openxmlformats.org/officeDocument/2006/relationships/image" Target="../media/image11.png"/><Relationship Id="rId9" Type="http://schemas.openxmlformats.org/officeDocument/2006/relationships/image" Target="../media/image21.svg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image" Target="../media/image39.svg"/><Relationship Id="rId30" Type="http://schemas.openxmlformats.org/officeDocument/2006/relationships/image" Target="../media/image24.png"/><Relationship Id="rId35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384" r="2384"/>
          <a:stretch>
            <a:fillRect/>
          </a:stretch>
        </p:blipFill>
        <p:spPr>
          <a:xfrm>
            <a:off x="5408310" y="-468065"/>
            <a:ext cx="13133172" cy="90187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800000">
            <a:off x="0" y="7065308"/>
            <a:ext cx="3221692" cy="322169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8100000">
            <a:off x="-4252983" y="3307993"/>
            <a:ext cx="22404652" cy="8950886"/>
            <a:chOff x="0" y="0"/>
            <a:chExt cx="35276568" cy="140933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276569" cy="14093346"/>
            </a:xfrm>
            <a:custGeom>
              <a:avLst/>
              <a:gdLst/>
              <a:ahLst/>
              <a:cxnLst/>
              <a:rect l="l" t="t" r="r" b="b"/>
              <a:pathLst>
                <a:path w="35276569" h="14093346">
                  <a:moveTo>
                    <a:pt x="0" y="0"/>
                  </a:moveTo>
                  <a:lnTo>
                    <a:pt x="35276569" y="0"/>
                  </a:lnTo>
                  <a:lnTo>
                    <a:pt x="35276569" y="14093346"/>
                  </a:lnTo>
                  <a:lnTo>
                    <a:pt x="0" y="14093346"/>
                  </a:lnTo>
                  <a:close/>
                </a:path>
              </a:pathLst>
            </a:custGeom>
            <a:solidFill>
              <a:srgbClr val="F1EFE1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11136547" y="3135547"/>
            <a:ext cx="7151453" cy="71514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538672" y="8698015"/>
            <a:ext cx="2011742" cy="102467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09735" y="2422178"/>
            <a:ext cx="9443003" cy="2823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66"/>
              </a:lnSpc>
            </a:pPr>
            <a:r>
              <a:rPr lang="en-US" sz="4600">
                <a:solidFill>
                  <a:srgbClr val="192954"/>
                </a:solidFill>
                <a:latin typeface="Kollektif Bold"/>
              </a:rPr>
              <a:t>The role of multilateral development organizations in promoting sustainable and inclusive rural transformation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3408" y="7827349"/>
            <a:ext cx="409272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36">
                <a:solidFill>
                  <a:srgbClr val="192954"/>
                </a:solidFill>
                <a:latin typeface="Aileron Regular"/>
              </a:rPr>
              <a:t>6 April 2022, Keele University, UK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38672" y="7513024"/>
            <a:ext cx="5288815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36">
                <a:solidFill>
                  <a:srgbClr val="192954"/>
                </a:solidFill>
                <a:latin typeface="Aileron Regular Bold"/>
              </a:rPr>
              <a:t>Ashwani K. Muthoo</a:t>
            </a:r>
          </a:p>
          <a:p>
            <a:pPr>
              <a:lnSpc>
                <a:spcPts val="2520"/>
              </a:lnSpc>
            </a:pPr>
            <a:r>
              <a:rPr lang="en-US" sz="1800" spc="36">
                <a:solidFill>
                  <a:srgbClr val="192954"/>
                </a:solidFill>
                <a:latin typeface="Aileron Regular Italics"/>
              </a:rPr>
              <a:t>Director, Quality Assurance Group</a:t>
            </a:r>
          </a:p>
          <a:p>
            <a:pPr>
              <a:lnSpc>
                <a:spcPts val="2520"/>
              </a:lnSpc>
            </a:pPr>
            <a:r>
              <a:rPr lang="en-US" sz="1800" spc="36">
                <a:solidFill>
                  <a:srgbClr val="192954"/>
                </a:solidFill>
                <a:latin typeface="Aileron Regular"/>
              </a:rPr>
              <a:t>International Fund for Agricultural Development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6623" y="864627"/>
            <a:ext cx="4010138" cy="781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0"/>
              </a:lnSpc>
            </a:pPr>
            <a:r>
              <a:rPr lang="en-US" sz="2561" spc="53">
                <a:solidFill>
                  <a:srgbClr val="F1EFE1"/>
                </a:solidFill>
                <a:latin typeface="Helvetica Neue LT Std Bold"/>
              </a:rPr>
              <a:t>Quality Assurance Group (QAG)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9735" y="5364467"/>
            <a:ext cx="10457874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spc="43">
                <a:solidFill>
                  <a:srgbClr val="192954"/>
                </a:solidFill>
                <a:latin typeface="Aileron Regular"/>
              </a:rPr>
              <a:t>With specific reference to the work of the International Fund for Agricultural Development and its contribution to meeting the Sustainable Development Goals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73404"/>
          <a:stretch>
            <a:fillRect/>
          </a:stretch>
        </p:blipFill>
        <p:spPr>
          <a:xfrm>
            <a:off x="8183079" y="8767182"/>
            <a:ext cx="983351" cy="9822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4976" y="9253538"/>
            <a:ext cx="14918048" cy="0"/>
          </a:xfrm>
          <a:prstGeom prst="line">
            <a:avLst/>
          </a:prstGeom>
          <a:ln w="9525" cap="rnd">
            <a:solidFill>
              <a:srgbClr val="99B95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11419" y="2140246"/>
            <a:ext cx="5312635" cy="6006507"/>
            <a:chOff x="0" y="0"/>
            <a:chExt cx="3130550" cy="35394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0550" cy="3539425"/>
            </a:xfrm>
            <a:custGeom>
              <a:avLst/>
              <a:gdLst/>
              <a:ahLst/>
              <a:cxnLst/>
              <a:rect l="l" t="t" r="r" b="b"/>
              <a:pathLst>
                <a:path w="3130550" h="3539425">
                  <a:moveTo>
                    <a:pt x="0" y="1123950"/>
                  </a:moveTo>
                  <a:lnTo>
                    <a:pt x="0" y="3539425"/>
                  </a:lnTo>
                  <a:lnTo>
                    <a:pt x="3130550" y="3539425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99B951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01457" y="1083418"/>
            <a:ext cx="4132558" cy="4627639"/>
            <a:chOff x="0" y="0"/>
            <a:chExt cx="6350000" cy="71107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7110730"/>
            </a:xfrm>
            <a:custGeom>
              <a:avLst/>
              <a:gdLst/>
              <a:ahLst/>
              <a:cxnLst/>
              <a:rect l="l" t="t" r="r" b="b"/>
              <a:pathLst>
                <a:path w="6350000" h="7110730">
                  <a:moveTo>
                    <a:pt x="6350000" y="4700270"/>
                  </a:moveTo>
                  <a:lnTo>
                    <a:pt x="0" y="7110730"/>
                  </a:lnTo>
                  <a:lnTo>
                    <a:pt x="0" y="2410460"/>
                  </a:lnTo>
                  <a:lnTo>
                    <a:pt x="6350000" y="0"/>
                  </a:lnTo>
                  <a:close/>
                </a:path>
              </a:pathLst>
            </a:custGeom>
            <a:blipFill>
              <a:blip r:embed="rId2"/>
              <a:stretch>
                <a:fillRect l="-33985" r="-33985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5605213" y="2043422"/>
            <a:ext cx="12303470" cy="7168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>
              <a:lnSpc>
                <a:spcPts val="4325"/>
              </a:lnSpc>
              <a:buFont typeface="Arial"/>
              <a:buChar char="•"/>
            </a:pPr>
            <a:r>
              <a:rPr lang="en-US" sz="2500" dirty="0">
                <a:solidFill>
                  <a:srgbClr val="F1EFE1"/>
                </a:solidFill>
                <a:latin typeface="Aileron Regular"/>
              </a:rPr>
              <a:t>Established in the mid-1970s, IFAD is a specialized UN agency and an International Financial Institution</a:t>
            </a:r>
          </a:p>
          <a:p>
            <a:pPr marL="539751" lvl="1" indent="-269876">
              <a:lnSpc>
                <a:spcPts val="4325"/>
              </a:lnSpc>
              <a:buFont typeface="Arial"/>
              <a:buChar char="•"/>
            </a:pPr>
            <a:r>
              <a:rPr lang="en-US" sz="2500" dirty="0">
                <a:solidFill>
                  <a:srgbClr val="F1EFE1"/>
                </a:solidFill>
                <a:latin typeface="Arimo"/>
              </a:rPr>
              <a:t>Provision of concessional loans and grants for development projects and programmes in agriculture and rural development</a:t>
            </a:r>
          </a:p>
          <a:p>
            <a:pPr marL="539751" lvl="1" indent="-269876">
              <a:lnSpc>
                <a:spcPts val="4325"/>
              </a:lnSpc>
              <a:buFont typeface="Arial"/>
              <a:buChar char="•"/>
            </a:pPr>
            <a:r>
              <a:rPr lang="en-US" sz="2500" dirty="0">
                <a:solidFill>
                  <a:srgbClr val="F1EFE1"/>
                </a:solidFill>
                <a:latin typeface="Arimo"/>
              </a:rPr>
              <a:t>Projects and programmes implemented by Governments and other in country partners</a:t>
            </a:r>
          </a:p>
          <a:p>
            <a:pPr marL="539751" lvl="1" indent="-269876">
              <a:lnSpc>
                <a:spcPts val="4325"/>
              </a:lnSpc>
              <a:buFont typeface="Arial"/>
              <a:buChar char="•"/>
            </a:pPr>
            <a:r>
              <a:rPr lang="en-US" sz="2500" dirty="0">
                <a:solidFill>
                  <a:srgbClr val="F1EFE1"/>
                </a:solidFill>
                <a:latin typeface="Arimo"/>
              </a:rPr>
              <a:t>IFAD operations cover all geographic regions</a:t>
            </a:r>
          </a:p>
          <a:p>
            <a:pPr marL="539751" lvl="1" indent="-269876">
              <a:lnSpc>
                <a:spcPts val="4325"/>
              </a:lnSpc>
              <a:buFont typeface="Arial"/>
              <a:buChar char="•"/>
            </a:pPr>
            <a:r>
              <a:rPr lang="en-US" sz="2500" dirty="0">
                <a:solidFill>
                  <a:srgbClr val="F1EFE1"/>
                </a:solidFill>
                <a:latin typeface="Arimo"/>
              </a:rPr>
              <a:t>IFAD headquarters is in Rome and there are </a:t>
            </a:r>
            <a:r>
              <a:rPr lang="en-US" sz="2500" dirty="0" smtClean="0">
                <a:solidFill>
                  <a:srgbClr val="F1EFE1"/>
                </a:solidFill>
                <a:latin typeface="Arimo"/>
              </a:rPr>
              <a:t>51 </a:t>
            </a:r>
            <a:r>
              <a:rPr lang="en-US" sz="2500" dirty="0">
                <a:solidFill>
                  <a:srgbClr val="F1EFE1"/>
                </a:solidFill>
                <a:latin typeface="Arimo"/>
              </a:rPr>
              <a:t>regional / country offices </a:t>
            </a:r>
          </a:p>
          <a:p>
            <a:pPr marL="539751" lvl="1" indent="-269876">
              <a:lnSpc>
                <a:spcPts val="4325"/>
              </a:lnSpc>
              <a:buFont typeface="Arial"/>
              <a:buChar char="•"/>
            </a:pPr>
            <a:r>
              <a:rPr lang="en-US" sz="2500" dirty="0">
                <a:solidFill>
                  <a:srgbClr val="F1EFE1"/>
                </a:solidFill>
                <a:latin typeface="Arimo"/>
              </a:rPr>
              <a:t>177 member states</a:t>
            </a:r>
          </a:p>
          <a:p>
            <a:pPr marL="539751" lvl="1" indent="-269876">
              <a:lnSpc>
                <a:spcPts val="4325"/>
              </a:lnSpc>
              <a:buFont typeface="Arial"/>
              <a:buChar char="•"/>
            </a:pPr>
            <a:r>
              <a:rPr lang="en-US" sz="2500" dirty="0">
                <a:solidFill>
                  <a:srgbClr val="F1EFE1"/>
                </a:solidFill>
                <a:latin typeface="Arimo"/>
              </a:rPr>
              <a:t>Evolving financial architecture</a:t>
            </a:r>
          </a:p>
          <a:p>
            <a:pPr marL="539751" lvl="1" indent="-269876">
              <a:lnSpc>
                <a:spcPts val="4325"/>
              </a:lnSpc>
              <a:buFont typeface="Arial"/>
              <a:buChar char="•"/>
            </a:pPr>
            <a:r>
              <a:rPr lang="en-US" sz="2500" dirty="0">
                <a:solidFill>
                  <a:srgbClr val="F1EFE1"/>
                </a:solidFill>
                <a:latin typeface="Arimo"/>
              </a:rPr>
              <a:t>Since 1978, IFAD has provided US$23.2 </a:t>
            </a:r>
            <a:r>
              <a:rPr lang="en-US" sz="2500" dirty="0" smtClean="0">
                <a:solidFill>
                  <a:srgbClr val="F1EFE1"/>
                </a:solidFill>
                <a:latin typeface="Arimo"/>
              </a:rPr>
              <a:t>billion </a:t>
            </a:r>
            <a:r>
              <a:rPr lang="en-US" sz="2500" dirty="0">
                <a:solidFill>
                  <a:srgbClr val="F1EFE1"/>
                </a:solidFill>
                <a:latin typeface="Arimo"/>
              </a:rPr>
              <a:t>in grants and </a:t>
            </a:r>
            <a:r>
              <a:rPr lang="en-US" sz="2500" dirty="0">
                <a:solidFill>
                  <a:srgbClr val="F1EFE1"/>
                </a:solidFill>
                <a:latin typeface="Arimo"/>
              </a:rPr>
              <a:t>a total of 1,142 low-interest </a:t>
            </a:r>
            <a:r>
              <a:rPr lang="en-US" sz="2500" dirty="0">
                <a:solidFill>
                  <a:srgbClr val="F1EFE1"/>
                </a:solidFill>
                <a:latin typeface="Arimo"/>
              </a:rPr>
              <a:t>loans to fund </a:t>
            </a:r>
            <a:r>
              <a:rPr lang="en-US" sz="2500" dirty="0" smtClean="0">
                <a:solidFill>
                  <a:srgbClr val="F1EFE1"/>
                </a:solidFill>
                <a:latin typeface="Arimo"/>
              </a:rPr>
              <a:t>projects  </a:t>
            </a:r>
            <a:r>
              <a:rPr lang="en-US" sz="2500" dirty="0">
                <a:solidFill>
                  <a:srgbClr val="F1EFE1"/>
                </a:solidFill>
                <a:latin typeface="Arimo"/>
              </a:rPr>
              <a:t>in developing countries reaching an estimated 518 million people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73404"/>
          <a:stretch>
            <a:fillRect/>
          </a:stretch>
        </p:blipFill>
        <p:spPr>
          <a:xfrm>
            <a:off x="2928198" y="9354357"/>
            <a:ext cx="642659" cy="6419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87986" y="9354357"/>
            <a:ext cx="1367807" cy="696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1457" y="5360615"/>
            <a:ext cx="4453482" cy="226836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955511" y="642590"/>
            <a:ext cx="11953172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4000" dirty="0">
                <a:solidFill>
                  <a:srgbClr val="F1EFE1"/>
                </a:solidFill>
                <a:latin typeface="Kollektif Bold"/>
              </a:rPr>
              <a:t>IFAD as a multilateral development organization: </a:t>
            </a:r>
          </a:p>
          <a:p>
            <a:pPr>
              <a:lnSpc>
                <a:spcPts val="5250"/>
              </a:lnSpc>
            </a:pPr>
            <a:r>
              <a:rPr lang="en-US" sz="4000" dirty="0">
                <a:solidFill>
                  <a:srgbClr val="F1EFE1"/>
                </a:solidFill>
                <a:latin typeface="Kollektif Bold Italics"/>
              </a:rPr>
              <a:t>Basic facts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78904" y="9476885"/>
            <a:ext cx="18241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 spc="40">
                <a:solidFill>
                  <a:srgbClr val="F1EFE1"/>
                </a:solidFill>
                <a:latin typeface="Aileron Heavy"/>
              </a:rPr>
              <a:t>09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6837481">
            <a:off x="-3407716" y="-948693"/>
            <a:ext cx="14240601" cy="10403814"/>
            <a:chOff x="0" y="0"/>
            <a:chExt cx="22422108" cy="163810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22109" cy="16381011"/>
            </a:xfrm>
            <a:custGeom>
              <a:avLst/>
              <a:gdLst/>
              <a:ahLst/>
              <a:cxnLst/>
              <a:rect l="l" t="t" r="r" b="b"/>
              <a:pathLst>
                <a:path w="22422109" h="16381011">
                  <a:moveTo>
                    <a:pt x="0" y="0"/>
                  </a:moveTo>
                  <a:lnTo>
                    <a:pt x="22422109" y="0"/>
                  </a:lnTo>
                  <a:lnTo>
                    <a:pt x="22422109" y="16381011"/>
                  </a:lnTo>
                  <a:lnTo>
                    <a:pt x="0" y="16381011"/>
                  </a:lnTo>
                  <a:close/>
                </a:path>
              </a:pathLst>
            </a:custGeom>
            <a:solidFill>
              <a:srgbClr val="192954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684976" y="8658293"/>
            <a:ext cx="1491804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8328452" y="6320898"/>
            <a:ext cx="4064212" cy="621044"/>
            <a:chOff x="0" y="0"/>
            <a:chExt cx="1374808" cy="2100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4808" cy="210082"/>
            </a:xfrm>
            <a:custGeom>
              <a:avLst/>
              <a:gdLst/>
              <a:ahLst/>
              <a:cxnLst/>
              <a:rect l="l" t="t" r="r" b="b"/>
              <a:pathLst>
                <a:path w="1374808" h="210082">
                  <a:moveTo>
                    <a:pt x="0" y="0"/>
                  </a:moveTo>
                  <a:lnTo>
                    <a:pt x="1374808" y="0"/>
                  </a:lnTo>
                  <a:lnTo>
                    <a:pt x="1374808" y="210082"/>
                  </a:lnTo>
                  <a:lnTo>
                    <a:pt x="0" y="210082"/>
                  </a:lnTo>
                  <a:close/>
                </a:path>
              </a:pathLst>
            </a:custGeom>
            <a:solidFill>
              <a:srgbClr val="19295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286221" y="4713550"/>
            <a:ext cx="3106444" cy="621044"/>
            <a:chOff x="0" y="0"/>
            <a:chExt cx="1050822" cy="2100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50822" cy="210082"/>
            </a:xfrm>
            <a:custGeom>
              <a:avLst/>
              <a:gdLst/>
              <a:ahLst/>
              <a:cxnLst/>
              <a:rect l="l" t="t" r="r" b="b"/>
              <a:pathLst>
                <a:path w="1050822" h="210082">
                  <a:moveTo>
                    <a:pt x="0" y="0"/>
                  </a:moveTo>
                  <a:lnTo>
                    <a:pt x="1050822" y="0"/>
                  </a:lnTo>
                  <a:lnTo>
                    <a:pt x="1050822" y="210082"/>
                  </a:lnTo>
                  <a:lnTo>
                    <a:pt x="0" y="210082"/>
                  </a:lnTo>
                  <a:close/>
                </a:path>
              </a:pathLst>
            </a:custGeom>
            <a:solidFill>
              <a:srgbClr val="19295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286221" y="3106202"/>
            <a:ext cx="3106444" cy="621044"/>
            <a:chOff x="0" y="0"/>
            <a:chExt cx="1050822" cy="2100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50822" cy="210082"/>
            </a:xfrm>
            <a:custGeom>
              <a:avLst/>
              <a:gdLst/>
              <a:ahLst/>
              <a:cxnLst/>
              <a:rect l="l" t="t" r="r" b="b"/>
              <a:pathLst>
                <a:path w="1050822" h="210082">
                  <a:moveTo>
                    <a:pt x="0" y="0"/>
                  </a:moveTo>
                  <a:lnTo>
                    <a:pt x="1050822" y="0"/>
                  </a:lnTo>
                  <a:lnTo>
                    <a:pt x="1050822" y="210082"/>
                  </a:lnTo>
                  <a:lnTo>
                    <a:pt x="0" y="210082"/>
                  </a:lnTo>
                  <a:close/>
                </a:path>
              </a:pathLst>
            </a:custGeom>
            <a:solidFill>
              <a:srgbClr val="192954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073093" y="3264324"/>
            <a:ext cx="219738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79"/>
              </a:lnSpc>
            </a:pPr>
            <a:r>
              <a:rPr lang="en-US" sz="1566" spc="93">
                <a:solidFill>
                  <a:srgbClr val="F1EFE1"/>
                </a:solidFill>
                <a:latin typeface="Aileron Heavy Bold"/>
              </a:rPr>
              <a:t>SO 1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792795" y="5955817"/>
            <a:ext cx="1351205" cy="135120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689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328452" y="4350051"/>
            <a:ext cx="1348042" cy="134804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A97D9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8721888" y="2707784"/>
            <a:ext cx="1351205" cy="1351205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EFE1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3404"/>
          <a:stretch>
            <a:fillRect/>
          </a:stretch>
        </p:blipFill>
        <p:spPr>
          <a:xfrm>
            <a:off x="2783247" y="9033391"/>
            <a:ext cx="642659" cy="6419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9006013"/>
            <a:ext cx="1367807" cy="69668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911046" y="2935095"/>
            <a:ext cx="972889" cy="97288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598484" y="4477583"/>
            <a:ext cx="807980" cy="102630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983566" y="6069296"/>
            <a:ext cx="969663" cy="1124247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524995" y="3049052"/>
            <a:ext cx="6003677" cy="49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4F4F4"/>
                </a:solidFill>
                <a:latin typeface="Aileron Heavy Bold"/>
              </a:rPr>
              <a:t>STRATEGIC VISION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4F4F4"/>
                </a:solidFill>
                <a:latin typeface="Aileron Regular"/>
              </a:rPr>
              <a:t>Inclusive and sustainable rural transformation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F4F4F4"/>
              </a:solidFill>
              <a:latin typeface="Aileron Regular"/>
            </a:endParaR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4F4F4"/>
                </a:solidFill>
                <a:latin typeface="Aileron Heavy"/>
              </a:rPr>
              <a:t>OVERARCHING GOAL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4F4F4"/>
                </a:solidFill>
                <a:latin typeface="Aileron Regular"/>
              </a:rPr>
              <a:t> Poor rural people overcome poverty and achieve food security through remunerative, sustainable and resilient livelihoods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F4F4F4"/>
              </a:solidFill>
              <a:latin typeface="Aileron Regular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524995" y="1104900"/>
            <a:ext cx="7036912" cy="1516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5600">
                <a:solidFill>
                  <a:srgbClr val="F4F4F4"/>
                </a:solidFill>
                <a:latin typeface="Kollektif Bold"/>
              </a:rPr>
              <a:t>IFAD Strategic Framework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680519" y="2985295"/>
            <a:ext cx="4578781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>
                <a:solidFill>
                  <a:srgbClr val="192954"/>
                </a:solidFill>
                <a:latin typeface="Aileron Regular"/>
              </a:rPr>
              <a:t>Increase poor rural people’s productive capacities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680519" y="4378277"/>
            <a:ext cx="4578781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192954"/>
                </a:solidFill>
                <a:latin typeface="Aileron Regular"/>
              </a:rPr>
              <a:t>Increase poor rural people’s benefits from market participation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680519" y="5895137"/>
            <a:ext cx="4729607" cy="1663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192954"/>
                </a:solidFill>
                <a:latin typeface="Aileron Regular"/>
              </a:rPr>
              <a:t>Strengthen environmental sustainability and climate resilience of poor rural people’s economic activities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73093" y="4871672"/>
            <a:ext cx="219738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79"/>
              </a:lnSpc>
            </a:pPr>
            <a:r>
              <a:rPr lang="en-US" sz="1566" spc="93">
                <a:solidFill>
                  <a:srgbClr val="F1EFE1"/>
                </a:solidFill>
                <a:latin typeface="Aileron Heavy Bold"/>
              </a:rPr>
              <a:t>SO 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073093" y="6512357"/>
            <a:ext cx="219738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79"/>
              </a:lnSpc>
            </a:pPr>
            <a:r>
              <a:rPr lang="en-US" sz="1566" spc="93">
                <a:solidFill>
                  <a:srgbClr val="F1EFE1"/>
                </a:solidFill>
                <a:latin typeface="Aileron Heavy Bold"/>
              </a:rPr>
              <a:t>SO3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778904" y="8886538"/>
            <a:ext cx="18241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 spc="40">
                <a:solidFill>
                  <a:srgbClr val="192954"/>
                </a:solidFill>
                <a:latin typeface="Aileron Heavy"/>
              </a:rPr>
              <a:t>10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974567" y="1767840"/>
            <a:ext cx="5682407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192954"/>
                </a:solidFill>
                <a:latin typeface="Aileron Heavy Bold"/>
              </a:rPr>
              <a:t>STRATEGIC OBJECTIVES (SOs)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98" r="2098"/>
          <a:stretch>
            <a:fillRect/>
          </a:stretch>
        </p:blipFill>
        <p:spPr>
          <a:xfrm>
            <a:off x="7305881" y="1328926"/>
            <a:ext cx="9297142" cy="64695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459600" y="764011"/>
            <a:ext cx="3799700" cy="37997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8100000">
            <a:off x="-5355497" y="1887126"/>
            <a:ext cx="21119189" cy="11822740"/>
            <a:chOff x="0" y="0"/>
            <a:chExt cx="33252581" cy="186151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252581" cy="18615138"/>
            </a:xfrm>
            <a:custGeom>
              <a:avLst/>
              <a:gdLst/>
              <a:ahLst/>
              <a:cxnLst/>
              <a:rect l="l" t="t" r="r" b="b"/>
              <a:pathLst>
                <a:path w="33252581" h="18615138">
                  <a:moveTo>
                    <a:pt x="0" y="0"/>
                  </a:moveTo>
                  <a:lnTo>
                    <a:pt x="33252581" y="0"/>
                  </a:lnTo>
                  <a:lnTo>
                    <a:pt x="33252581" y="18615138"/>
                  </a:lnTo>
                  <a:lnTo>
                    <a:pt x="0" y="18615138"/>
                  </a:lnTo>
                  <a:close/>
                </a:path>
              </a:pathLst>
            </a:custGeom>
            <a:solidFill>
              <a:srgbClr val="F1EFE1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684976" y="8399499"/>
            <a:ext cx="1491804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028700" y="1405126"/>
            <a:ext cx="8115300" cy="300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5600">
                <a:solidFill>
                  <a:srgbClr val="192954"/>
                </a:solidFill>
                <a:latin typeface="Kollektif Bold"/>
              </a:rPr>
              <a:t>IFAD’s role in sustainable and inclusive rural transformation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78904" y="8627745"/>
            <a:ext cx="18241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 spc="40">
                <a:solidFill>
                  <a:srgbClr val="192954"/>
                </a:solidFill>
                <a:latin typeface="Aileron Heavy"/>
              </a:rPr>
              <a:t>11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628197"/>
            <a:ext cx="9828835" cy="301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2888" lvl="1" indent="-311444">
              <a:lnSpc>
                <a:spcPts val="4039"/>
              </a:lnSpc>
              <a:buFont typeface="Arial"/>
              <a:buChar char="•"/>
            </a:pPr>
            <a:r>
              <a:rPr lang="en-US" sz="2885">
                <a:solidFill>
                  <a:srgbClr val="192954"/>
                </a:solidFill>
                <a:latin typeface="Aileron Regular"/>
              </a:rPr>
              <a:t>Focus entirely on assisting the “poorest of the poor”</a:t>
            </a:r>
          </a:p>
          <a:p>
            <a:pPr marL="622888" lvl="1" indent="-311444">
              <a:lnSpc>
                <a:spcPts val="4039"/>
              </a:lnSpc>
              <a:buFont typeface="Arial"/>
              <a:buChar char="•"/>
            </a:pPr>
            <a:r>
              <a:rPr lang="en-US" sz="2885">
                <a:solidFill>
                  <a:srgbClr val="192954"/>
                </a:solidFill>
                <a:latin typeface="Aileron Regular"/>
              </a:rPr>
              <a:t>Clear targeting strategy (marginalized people, women, youth, indigenous peoples, ethnic minorities, people with disabilities). </a:t>
            </a:r>
          </a:p>
          <a:p>
            <a:pPr marL="622888" lvl="1" indent="-311444">
              <a:lnSpc>
                <a:spcPts val="4039"/>
              </a:lnSpc>
              <a:buFont typeface="Arial"/>
              <a:buChar char="•"/>
            </a:pPr>
            <a:r>
              <a:rPr lang="en-US" sz="2885">
                <a:solidFill>
                  <a:srgbClr val="192954"/>
                </a:solidFill>
                <a:latin typeface="Aileron Regular"/>
              </a:rPr>
              <a:t>Guiding principles: Bottom up and participatory development approaches, partnerships and innovation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73404"/>
          <a:stretch>
            <a:fillRect/>
          </a:stretch>
        </p:blipFill>
        <p:spPr>
          <a:xfrm>
            <a:off x="3108252" y="8842588"/>
            <a:ext cx="832368" cy="8314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68807" y="8842588"/>
            <a:ext cx="1632338" cy="83142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249865" y="7405535"/>
            <a:ext cx="1364138" cy="5853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49865" y="5629573"/>
            <a:ext cx="1364138" cy="11582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424161" y="2331737"/>
            <a:ext cx="1014423" cy="13641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249865" y="4363830"/>
            <a:ext cx="1364138" cy="69695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0800000">
            <a:off x="0" y="-165439"/>
            <a:ext cx="8566672" cy="10452439"/>
            <a:chOff x="0" y="0"/>
            <a:chExt cx="4069818" cy="4965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69818" cy="4965700"/>
            </a:xfrm>
            <a:custGeom>
              <a:avLst/>
              <a:gdLst/>
              <a:ahLst/>
              <a:cxnLst/>
              <a:rect l="l" t="t" r="r" b="b"/>
              <a:pathLst>
                <a:path w="4069818" h="4965700">
                  <a:moveTo>
                    <a:pt x="4069818" y="0"/>
                  </a:moveTo>
                  <a:lnTo>
                    <a:pt x="4069818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4069818" y="0"/>
                  </a:lnTo>
                  <a:close/>
                </a:path>
              </a:pathLst>
            </a:custGeom>
            <a:solidFill>
              <a:srgbClr val="3F7E4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73404"/>
          <a:stretch>
            <a:fillRect/>
          </a:stretch>
        </p:blipFill>
        <p:spPr>
          <a:xfrm>
            <a:off x="2772860" y="8961141"/>
            <a:ext cx="832368" cy="831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28700" y="9006013"/>
            <a:ext cx="1367807" cy="696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9248741" y="352895"/>
            <a:ext cx="1365262" cy="13516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248741" y="8635173"/>
            <a:ext cx="1364138" cy="80112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02166" y="672574"/>
            <a:ext cx="5606123" cy="399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4"/>
              </a:lnSpc>
            </a:pPr>
            <a:r>
              <a:rPr lang="en-US" sz="5685">
                <a:solidFill>
                  <a:srgbClr val="F1EFE1"/>
                </a:solidFill>
                <a:latin typeface="Kollektif Bold"/>
              </a:rPr>
              <a:t>IFAD’s priorities and how they contribute to rural transformation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2166" y="5757678"/>
            <a:ext cx="4552101" cy="1819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6"/>
              </a:lnSpc>
              <a:spcBef>
                <a:spcPct val="0"/>
              </a:spcBef>
            </a:pPr>
            <a:r>
              <a:rPr lang="en-US" sz="2604">
                <a:solidFill>
                  <a:srgbClr val="F1EFE1"/>
                </a:solidFill>
                <a:latin typeface="Aileron Regular Bold"/>
              </a:rPr>
              <a:t>Mainstreaming priorities </a:t>
            </a:r>
          </a:p>
          <a:p>
            <a:pPr>
              <a:lnSpc>
                <a:spcPts val="3646"/>
              </a:lnSpc>
              <a:spcBef>
                <a:spcPct val="0"/>
              </a:spcBef>
            </a:pPr>
            <a:r>
              <a:rPr lang="en-US" sz="2604">
                <a:solidFill>
                  <a:srgbClr val="F1EFE1"/>
                </a:solidFill>
                <a:latin typeface="Aileron Regular"/>
              </a:rPr>
              <a:t>Targeted actions to overcome barriers faced by rural poor and other vulnerable groups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083748" y="610235"/>
            <a:ext cx="5764857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299">
                <a:solidFill>
                  <a:srgbClr val="F1EFE1"/>
                </a:solidFill>
                <a:latin typeface="Aileron Regular Bold"/>
              </a:rPr>
              <a:t>Youth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1EFE1"/>
                </a:solidFill>
                <a:latin typeface="Aileron Regular"/>
              </a:rPr>
              <a:t>Focus on skill development and job creation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83748" y="2006392"/>
            <a:ext cx="6175552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299">
                <a:solidFill>
                  <a:srgbClr val="F1EFE1"/>
                </a:solidFill>
                <a:latin typeface="Aileron Regular Bold"/>
              </a:rPr>
              <a:t>Women</a:t>
            </a:r>
          </a:p>
          <a:p>
            <a:pPr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1EFE1"/>
                </a:solidFill>
                <a:latin typeface="Aileron Regular"/>
              </a:rPr>
              <a:t>Gender transformative approaches aim to ensure equal access to productive assets and services by addressing social norms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083748" y="4045913"/>
            <a:ext cx="6175552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299">
                <a:solidFill>
                  <a:srgbClr val="F1EFE1"/>
                </a:solidFill>
                <a:latin typeface="Aileron Regular Bold"/>
              </a:rPr>
              <a:t>Climate</a:t>
            </a:r>
          </a:p>
          <a:p>
            <a:pPr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1EFE1"/>
                </a:solidFill>
                <a:latin typeface="Aileron Regular"/>
              </a:rPr>
              <a:t>Considerations include access to new and affordable technologies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83748" y="5598495"/>
            <a:ext cx="7204252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299">
                <a:solidFill>
                  <a:srgbClr val="F1EFE1"/>
                </a:solidFill>
                <a:latin typeface="Aileron Regular Bold"/>
              </a:rPr>
              <a:t>Nutrition</a:t>
            </a:r>
          </a:p>
          <a:p>
            <a:pPr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1EFE1"/>
                </a:solidFill>
                <a:latin typeface="Aileron Regular"/>
              </a:rPr>
              <a:t>Encouraging production and consumption of nutritious foods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83748" y="7279739"/>
            <a:ext cx="6080847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299">
                <a:solidFill>
                  <a:srgbClr val="F1EFE1"/>
                </a:solidFill>
                <a:latin typeface="Aileron Regular Bold"/>
              </a:rPr>
              <a:t>People with disabilities </a:t>
            </a:r>
          </a:p>
          <a:p>
            <a:pPr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1EFE1"/>
                </a:solidFill>
                <a:latin typeface="Aileron Regular"/>
              </a:rPr>
              <a:t>Assisting them in setting up new ventures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83748" y="8587548"/>
            <a:ext cx="6469856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299">
                <a:solidFill>
                  <a:srgbClr val="F1EFE1"/>
                </a:solidFill>
                <a:latin typeface="Aileron Regular Bold"/>
              </a:rPr>
              <a:t>Indigenous peoples 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F1EFE1"/>
                </a:solidFill>
                <a:latin typeface="Aileron Regular"/>
              </a:rPr>
              <a:t>Community driven approach suited to their needs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66914" y="-55678"/>
            <a:ext cx="8997039" cy="898264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192954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1528" r="21528"/>
          <a:stretch>
            <a:fillRect/>
          </a:stretch>
        </p:blipFill>
        <p:spPr>
          <a:xfrm>
            <a:off x="1684976" y="1537915"/>
            <a:ext cx="5493258" cy="6428775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684976" y="8658293"/>
            <a:ext cx="1491804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 rot="-5400000">
            <a:off x="5345622" y="6103449"/>
            <a:ext cx="2324542" cy="2320823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99B951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260478" y="3292156"/>
            <a:ext cx="8491493" cy="471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6756" lvl="1" indent="-318378">
              <a:lnSpc>
                <a:spcPts val="4129"/>
              </a:lnSpc>
              <a:buFont typeface="Arial"/>
              <a:buChar char="•"/>
            </a:pPr>
            <a:r>
              <a:rPr lang="en-US" sz="2949" spc="29">
                <a:solidFill>
                  <a:srgbClr val="192954"/>
                </a:solidFill>
                <a:latin typeface="Aileron Regular"/>
              </a:rPr>
              <a:t>Importance of comprehensive poverty analysis</a:t>
            </a:r>
          </a:p>
          <a:p>
            <a:pPr marL="636756" lvl="1" indent="-318378">
              <a:lnSpc>
                <a:spcPts val="4129"/>
              </a:lnSpc>
              <a:buFont typeface="Arial"/>
              <a:buChar char="•"/>
            </a:pPr>
            <a:r>
              <a:rPr lang="en-US" sz="2949" spc="13">
                <a:solidFill>
                  <a:srgbClr val="192954"/>
                </a:solidFill>
                <a:latin typeface="Arimo"/>
              </a:rPr>
              <a:t>Need for context specific and customized operations </a:t>
            </a:r>
          </a:p>
          <a:p>
            <a:pPr marL="636756" lvl="1" indent="-318378">
              <a:lnSpc>
                <a:spcPts val="4129"/>
              </a:lnSpc>
              <a:buFont typeface="Arial"/>
              <a:buChar char="•"/>
            </a:pPr>
            <a:r>
              <a:rPr lang="en-US" sz="2949" spc="13">
                <a:solidFill>
                  <a:srgbClr val="192954"/>
                </a:solidFill>
                <a:latin typeface="Arimo"/>
              </a:rPr>
              <a:t>Limit complexity and ambition of designs </a:t>
            </a:r>
          </a:p>
          <a:p>
            <a:pPr marL="636756" lvl="1" indent="-318378">
              <a:lnSpc>
                <a:spcPts val="4129"/>
              </a:lnSpc>
              <a:buFont typeface="Arial"/>
              <a:buChar char="•"/>
            </a:pPr>
            <a:r>
              <a:rPr lang="en-US" sz="2949" spc="13">
                <a:solidFill>
                  <a:srgbClr val="192954"/>
                </a:solidFill>
                <a:latin typeface="Arimo"/>
              </a:rPr>
              <a:t>Investing in monitoring and evaluation to promote accountability and learning</a:t>
            </a:r>
          </a:p>
          <a:p>
            <a:pPr marL="636756" lvl="1" indent="-318378">
              <a:lnSpc>
                <a:spcPts val="4129"/>
              </a:lnSpc>
              <a:buFont typeface="Arial"/>
              <a:buChar char="•"/>
            </a:pPr>
            <a:r>
              <a:rPr lang="en-US" sz="2949" spc="13">
                <a:solidFill>
                  <a:srgbClr val="192954"/>
                </a:solidFill>
                <a:latin typeface="Arimo"/>
              </a:rPr>
              <a:t>Leverage public-private partnerships in rural areas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60478" y="1614115"/>
            <a:ext cx="8342545" cy="1516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5600">
                <a:solidFill>
                  <a:srgbClr val="192954"/>
                </a:solidFill>
                <a:latin typeface="Kollektif Bold"/>
              </a:rPr>
              <a:t>IFAD: Selected lessons learned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78904" y="8886538"/>
            <a:ext cx="18241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 spc="40">
                <a:solidFill>
                  <a:srgbClr val="192954"/>
                </a:solidFill>
                <a:latin typeface="Aileron Heavy"/>
              </a:rPr>
              <a:t>13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73404"/>
          <a:stretch>
            <a:fillRect/>
          </a:stretch>
        </p:blipFill>
        <p:spPr>
          <a:xfrm>
            <a:off x="3108252" y="8842588"/>
            <a:ext cx="832368" cy="8314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8807" y="8842588"/>
            <a:ext cx="1632338" cy="83142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436071" y="-3558664"/>
            <a:ext cx="6629504" cy="13621080"/>
            <a:chOff x="0" y="0"/>
            <a:chExt cx="4679023" cy="96135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9023" cy="9613591"/>
            </a:xfrm>
            <a:custGeom>
              <a:avLst/>
              <a:gdLst/>
              <a:ahLst/>
              <a:cxnLst/>
              <a:rect l="l" t="t" r="r" b="b"/>
              <a:pathLst>
                <a:path w="4679023" h="9613591">
                  <a:moveTo>
                    <a:pt x="4679023" y="9613591"/>
                  </a:moveTo>
                  <a:lnTo>
                    <a:pt x="0" y="9613591"/>
                  </a:lnTo>
                  <a:lnTo>
                    <a:pt x="0" y="0"/>
                  </a:lnTo>
                  <a:lnTo>
                    <a:pt x="4679023" y="9613591"/>
                  </a:lnTo>
                  <a:close/>
                </a:path>
              </a:pathLst>
            </a:custGeom>
            <a:solidFill>
              <a:srgbClr val="99B95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785386" y="1655685"/>
            <a:ext cx="1425056" cy="1425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913994" y="3417691"/>
            <a:ext cx="1673658" cy="13784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878447" y="5074605"/>
            <a:ext cx="1035548" cy="14209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143845" y="6236575"/>
            <a:ext cx="1498354" cy="14983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710580" y="8092808"/>
            <a:ext cx="1182442" cy="130296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0054" y="828247"/>
            <a:ext cx="7339267" cy="2801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73"/>
              </a:lnSpc>
            </a:pPr>
            <a:r>
              <a:rPr lang="en-US" sz="6014">
                <a:solidFill>
                  <a:srgbClr val="F1EFE1"/>
                </a:solidFill>
                <a:latin typeface="Kollektif Bold"/>
              </a:rPr>
              <a:t>Key priorities for sustainable and inclusive rural transformation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23898" y="2090718"/>
            <a:ext cx="6835402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F1EFE1"/>
                </a:solidFill>
                <a:latin typeface="Aileron Regular Bold"/>
              </a:rPr>
              <a:t>Digital infrastructure and technologies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09321" y="3572264"/>
            <a:ext cx="9449979" cy="101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F1EFE1"/>
                </a:solidFill>
                <a:latin typeface="Aileron Regular Bold"/>
              </a:rPr>
              <a:t>Access to capital through strengthened rural financial services and products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97840" y="5507605"/>
            <a:ext cx="7463523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F1EFE1"/>
                </a:solidFill>
                <a:latin typeface="Aileron Regular Bold"/>
              </a:rPr>
              <a:t>Climate smart agricultural interventions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78447" y="6722739"/>
            <a:ext cx="12380853" cy="101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F1EFE1"/>
                </a:solidFill>
                <a:latin typeface="Aileron Regular Bold"/>
              </a:rPr>
              <a:t>Improved technology for enhancing agriculture production and productivity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12303" y="8466796"/>
            <a:ext cx="13513141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F1EFE1"/>
                </a:solidFill>
                <a:latin typeface="Aileron Regular Bold"/>
              </a:rPr>
              <a:t>Off farm employment, value addition and market access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67164" y="0"/>
            <a:ext cx="11085895" cy="11085895"/>
            <a:chOff x="0" y="0"/>
            <a:chExt cx="14781193" cy="1478119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4781193" cy="14781193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7E44">
                  <a:alpha val="48627"/>
                </a:srgbClr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640040" y="4963494"/>
              <a:ext cx="9501113" cy="4854205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73404"/>
          <a:stretch>
            <a:fillRect/>
          </a:stretch>
        </p:blipFill>
        <p:spPr>
          <a:xfrm>
            <a:off x="3442992" y="8842588"/>
            <a:ext cx="832368" cy="8314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8842588"/>
            <a:ext cx="1632338" cy="831424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684976" y="8658293"/>
            <a:ext cx="1491804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>
            <a:hlinkClick r:id="rId7"/>
          </p:cNvPr>
          <p:cNvSpPr txBox="1"/>
          <p:nvPr/>
        </p:nvSpPr>
        <p:spPr>
          <a:xfrm>
            <a:off x="1359529" y="2922930"/>
            <a:ext cx="9182100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46"/>
              </a:lnSpc>
              <a:spcBef>
                <a:spcPct val="0"/>
              </a:spcBef>
            </a:pPr>
            <a:r>
              <a:rPr lang="en-US" sz="2206" dirty="0">
                <a:solidFill>
                  <a:srgbClr val="192954"/>
                </a:solidFill>
                <a:latin typeface="Aileron Regular"/>
                <a:hlinkClick r:id="rId7"/>
              </a:rPr>
              <a:t>Video clip on using an app to help tackle climate change in Vietnam</a:t>
            </a:r>
            <a:endParaRPr lang="en-US" sz="2206" dirty="0">
              <a:solidFill>
                <a:srgbClr val="192954"/>
              </a:solidFill>
              <a:latin typeface="Aileron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670782"/>
            <a:ext cx="10411168" cy="149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21"/>
              </a:lnSpc>
            </a:pPr>
            <a:r>
              <a:rPr lang="en-US" sz="5292">
                <a:solidFill>
                  <a:srgbClr val="192954"/>
                </a:solidFill>
                <a:latin typeface="Kollektif Bold"/>
              </a:rPr>
              <a:t>IFAD in Vietnam - Mobile app answers to climate change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78904" y="8886538"/>
            <a:ext cx="18241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 spc="40">
                <a:solidFill>
                  <a:srgbClr val="F1EFE1"/>
                </a:solidFill>
                <a:latin typeface="Aileron Heavy"/>
              </a:rPr>
              <a:t>15</a:t>
            </a:r>
          </a:p>
        </p:txBody>
      </p:sp>
      <p:pic>
        <p:nvPicPr>
          <p:cNvPr id="15" name="Picture 14">
            <a:hlinkClick r:id="rId7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b="13567"/>
          <a:stretch/>
        </p:blipFill>
        <p:spPr>
          <a:xfrm>
            <a:off x="1359529" y="3719593"/>
            <a:ext cx="8520442" cy="3935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925883" y="0"/>
            <a:ext cx="14362117" cy="5865991"/>
            <a:chOff x="0" y="0"/>
            <a:chExt cx="8851320" cy="36151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51319" cy="3615189"/>
            </a:xfrm>
            <a:custGeom>
              <a:avLst/>
              <a:gdLst/>
              <a:ahLst/>
              <a:cxnLst/>
              <a:rect l="l" t="t" r="r" b="b"/>
              <a:pathLst>
                <a:path w="8851319" h="3615189">
                  <a:moveTo>
                    <a:pt x="8851319" y="3615189"/>
                  </a:moveTo>
                  <a:lnTo>
                    <a:pt x="0" y="3615189"/>
                  </a:lnTo>
                  <a:lnTo>
                    <a:pt x="0" y="0"/>
                  </a:lnTo>
                  <a:lnTo>
                    <a:pt x="8851319" y="3615189"/>
                  </a:lnTo>
                  <a:close/>
                </a:path>
              </a:pathLst>
            </a:custGeom>
            <a:solidFill>
              <a:srgbClr val="99B9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338219"/>
            <a:ext cx="10303486" cy="10287000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192954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440412" y="3431507"/>
            <a:ext cx="7407176" cy="2050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71"/>
              </a:lnSpc>
              <a:spcBef>
                <a:spcPct val="0"/>
              </a:spcBef>
            </a:pPr>
            <a:r>
              <a:rPr lang="en-US" sz="11907">
                <a:solidFill>
                  <a:srgbClr val="192954"/>
                </a:solidFill>
                <a:latin typeface="Kollektif Bold"/>
              </a:rPr>
              <a:t>Thank You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3404"/>
          <a:stretch>
            <a:fillRect/>
          </a:stretch>
        </p:blipFill>
        <p:spPr>
          <a:xfrm>
            <a:off x="5440412" y="5865991"/>
            <a:ext cx="3081662" cy="30781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44000" y="5865991"/>
            <a:ext cx="6043379" cy="30781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4976" y="8399499"/>
            <a:ext cx="14918048" cy="0"/>
          </a:xfrm>
          <a:prstGeom prst="line">
            <a:avLst/>
          </a:prstGeom>
          <a:ln w="9525" cap="rnd">
            <a:solidFill>
              <a:srgbClr val="99B95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8507241" y="5912756"/>
            <a:ext cx="6927089" cy="0"/>
          </a:xfrm>
          <a:prstGeom prst="line">
            <a:avLst/>
          </a:prstGeom>
          <a:ln w="28575" cap="rnd">
            <a:solidFill>
              <a:srgbClr val="99B951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579951" y="5039170"/>
            <a:ext cx="2463500" cy="26668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73404"/>
          <a:stretch>
            <a:fillRect/>
          </a:stretch>
        </p:blipFill>
        <p:spPr>
          <a:xfrm>
            <a:off x="2579951" y="8767182"/>
            <a:ext cx="983351" cy="9822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69688" y="8863238"/>
            <a:ext cx="1551251" cy="79012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20919" y="2498300"/>
            <a:ext cx="5187056" cy="2337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</a:pPr>
            <a:r>
              <a:rPr lang="en-US" sz="5800">
                <a:solidFill>
                  <a:srgbClr val="F1EFE1"/>
                </a:solidFill>
                <a:latin typeface="Kollektif Bold"/>
              </a:rPr>
              <a:t>What is multilateral development?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48111" y="2048097"/>
            <a:ext cx="9453733" cy="3120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55"/>
              </a:lnSpc>
              <a:spcBef>
                <a:spcPct val="0"/>
              </a:spcBef>
            </a:pPr>
            <a:r>
              <a:rPr lang="en-US" sz="3539" spc="70">
                <a:solidFill>
                  <a:srgbClr val="F1EFE1"/>
                </a:solidFill>
                <a:latin typeface="Aileron Regular Italics"/>
              </a:rPr>
              <a:t>the multilateral development system is the totality of multilateral organizations that are mandated by their members and shareholders to promote international development.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46932" y="6174156"/>
            <a:ext cx="845609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40">
                <a:solidFill>
                  <a:srgbClr val="F1EFE1"/>
                </a:solidFill>
                <a:latin typeface="Aileron Regular"/>
              </a:rPr>
              <a:t>  Source: OECD report on Multilateral Development Finance (2020)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31392" y="8646795"/>
            <a:ext cx="1824120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84"/>
              </a:lnSpc>
            </a:pPr>
            <a:r>
              <a:rPr lang="en-US" sz="1275" spc="25">
                <a:solidFill>
                  <a:srgbClr val="192954"/>
                </a:solidFill>
                <a:latin typeface="Aileron Regular"/>
              </a:rPr>
              <a:t>Rapporto sui progressi </a:t>
            </a:r>
          </a:p>
          <a:p>
            <a:pPr>
              <a:lnSpc>
                <a:spcPts val="1784"/>
              </a:lnSpc>
            </a:pPr>
            <a:r>
              <a:rPr lang="en-US" sz="1275" spc="25">
                <a:solidFill>
                  <a:srgbClr val="192954"/>
                </a:solidFill>
                <a:latin typeface="Aileron Regular"/>
              </a:rPr>
              <a:t>OSS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78904" y="8627745"/>
            <a:ext cx="18241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 spc="40">
                <a:solidFill>
                  <a:srgbClr val="F1EFE1"/>
                </a:solidFill>
                <a:latin typeface="Aileron Heavy"/>
              </a:rPr>
              <a:t>01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704107"/>
            <a:ext cx="16230600" cy="545693"/>
          </a:xfrm>
          <a:prstGeom prst="rect">
            <a:avLst/>
          </a:prstGeom>
          <a:solidFill>
            <a:srgbClr val="99B951"/>
          </a:solidFill>
        </p:spPr>
      </p:sp>
      <p:sp>
        <p:nvSpPr>
          <p:cNvPr id="3" name="TextBox 3"/>
          <p:cNvSpPr txBox="1"/>
          <p:nvPr/>
        </p:nvSpPr>
        <p:spPr>
          <a:xfrm>
            <a:off x="2458978" y="1782534"/>
            <a:ext cx="2900936" cy="341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18"/>
              </a:lnSpc>
              <a:spcBef>
                <a:spcPct val="0"/>
              </a:spcBef>
            </a:pPr>
            <a:r>
              <a:rPr lang="en-US" sz="1941" spc="116">
                <a:solidFill>
                  <a:srgbClr val="192954"/>
                </a:solidFill>
                <a:latin typeface="Aileron Heavy Bold"/>
              </a:rPr>
              <a:t>TYPE OF MDO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868976" y="1778724"/>
            <a:ext cx="2586367" cy="348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3"/>
              </a:lnSpc>
              <a:spcBef>
                <a:spcPct val="0"/>
              </a:spcBef>
            </a:pPr>
            <a:r>
              <a:rPr lang="en-US" sz="2016" spc="120">
                <a:solidFill>
                  <a:srgbClr val="192954"/>
                </a:solidFill>
                <a:latin typeface="Aileron Heavy Bold"/>
              </a:rPr>
              <a:t>EXAMPLES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3803015"/>
            <a:ext cx="16230600" cy="1433195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6" name="AutoShape 6"/>
          <p:cNvSpPr/>
          <p:nvPr/>
        </p:nvSpPr>
        <p:spPr>
          <a:xfrm>
            <a:off x="1028700" y="6214769"/>
            <a:ext cx="16230600" cy="1332232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7" name="TextBox 7"/>
          <p:cNvSpPr txBox="1"/>
          <p:nvPr/>
        </p:nvSpPr>
        <p:spPr>
          <a:xfrm>
            <a:off x="7201452" y="1792059"/>
            <a:ext cx="2956800" cy="314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3"/>
              </a:lnSpc>
              <a:spcBef>
                <a:spcPct val="0"/>
              </a:spcBef>
            </a:pPr>
            <a:r>
              <a:rPr lang="en-US" sz="1866" spc="111">
                <a:solidFill>
                  <a:srgbClr val="192954"/>
                </a:solidFill>
                <a:latin typeface="Aileron Heavy Bold"/>
              </a:rPr>
              <a:t>ROLE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83236" y="2868232"/>
            <a:ext cx="2652419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92954"/>
                </a:solidFill>
                <a:latin typeface="Aileron Regular"/>
              </a:rPr>
              <a:t>UN Development System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90736" y="2285937"/>
            <a:ext cx="5578233" cy="1471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9"/>
              </a:lnSpc>
            </a:pPr>
            <a:r>
              <a:rPr lang="en-US" sz="1699">
                <a:solidFill>
                  <a:srgbClr val="192954"/>
                </a:solidFill>
                <a:latin typeface="Aileron Regular"/>
              </a:rPr>
              <a:t>UNDS consists of 34 entities that receive funds for development activities. </a:t>
            </a:r>
          </a:p>
          <a:p>
            <a:pPr marL="0" lvl="0" indent="0"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192954"/>
                </a:solidFill>
                <a:latin typeface="Arimo"/>
              </a:rPr>
              <a:t>Mandates vary from service provision to policy development across sectors (health, education, environment, migration).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90736" y="3764915"/>
            <a:ext cx="5578233" cy="1471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9"/>
              </a:lnSpc>
            </a:pPr>
            <a:r>
              <a:rPr lang="en-US" sz="1699">
                <a:solidFill>
                  <a:srgbClr val="192954"/>
                </a:solidFill>
                <a:latin typeface="Aileron Regular"/>
              </a:rPr>
              <a:t>Global, regional, sub-regional mandates. </a:t>
            </a:r>
          </a:p>
          <a:p>
            <a:pPr>
              <a:lnSpc>
                <a:spcPts val="2379"/>
              </a:lnSpc>
            </a:pPr>
            <a:r>
              <a:rPr lang="en-US" sz="1699">
                <a:solidFill>
                  <a:srgbClr val="192954"/>
                </a:solidFill>
                <a:latin typeface="Arimo"/>
              </a:rPr>
              <a:t>Financial and technical assistance for low and middle income countries. </a:t>
            </a:r>
          </a:p>
          <a:p>
            <a:pPr>
              <a:lnSpc>
                <a:spcPts val="2379"/>
              </a:lnSpc>
            </a:pPr>
            <a:r>
              <a:rPr lang="en-US" sz="1699">
                <a:solidFill>
                  <a:srgbClr val="192954"/>
                </a:solidFill>
                <a:latin typeface="Arimo"/>
              </a:rPr>
              <a:t>Receive multilateral ODA from bilateral donors.</a:t>
            </a:r>
          </a:p>
          <a:p>
            <a:pPr marL="0" lvl="0" indent="0"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192954"/>
                </a:solidFill>
                <a:latin typeface="Arimo"/>
              </a:rPr>
              <a:t>Borrow from market to increase lending &amp; grants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90736" y="5439173"/>
            <a:ext cx="5578233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92954"/>
                </a:solidFill>
                <a:latin typeface="Aileron Regular"/>
              </a:rPr>
              <a:t>Pool resources from public and private sector to address environment and climate needs.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25505" y="2396745"/>
            <a:ext cx="4673308" cy="1249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8" lvl="1" indent="-194309">
              <a:lnSpc>
                <a:spcPts val="2519"/>
              </a:lnSpc>
              <a:buFont typeface="Arial"/>
              <a:buChar char="•"/>
            </a:pPr>
            <a:r>
              <a:rPr lang="en-US" sz="1799">
                <a:solidFill>
                  <a:srgbClr val="192954"/>
                </a:solidFill>
                <a:latin typeface="Aileron Regular"/>
              </a:rPr>
              <a:t>Funds and Programmes - UNDP, UNEP, UNICEF</a:t>
            </a:r>
          </a:p>
          <a:p>
            <a:pPr marL="388618" lvl="1" indent="-194309">
              <a:lnSpc>
                <a:spcPts val="2519"/>
              </a:lnSpc>
              <a:buFont typeface="Arial"/>
              <a:buChar char="•"/>
            </a:pPr>
            <a:r>
              <a:rPr lang="en-US" sz="1799">
                <a:solidFill>
                  <a:srgbClr val="192954"/>
                </a:solidFill>
                <a:latin typeface="Arimo"/>
              </a:rPr>
              <a:t>Specialized agencies – WHO, WTO</a:t>
            </a:r>
          </a:p>
          <a:p>
            <a:pPr marL="388618" lvl="1" indent="-194309">
              <a:lnSpc>
                <a:spcPts val="2519"/>
              </a:lnSpc>
              <a:buFont typeface="Arial"/>
              <a:buChar char="•"/>
            </a:pPr>
            <a:r>
              <a:rPr lang="en-US" sz="1799">
                <a:solidFill>
                  <a:srgbClr val="192954"/>
                </a:solidFill>
                <a:latin typeface="Arimo"/>
              </a:rPr>
              <a:t>Other – IAEA, UNHCR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25505" y="4317365"/>
            <a:ext cx="392842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92954"/>
                </a:solidFill>
                <a:latin typeface="Aileron Regular"/>
              </a:rPr>
              <a:t>ADB, AfDB, NDB, World Bank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25505" y="5596335"/>
            <a:ext cx="392842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92954"/>
                </a:solidFill>
                <a:latin typeface="Aileron Regular"/>
              </a:rPr>
              <a:t>GCF, GEF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83236" y="4003040"/>
            <a:ext cx="2652419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92954"/>
                </a:solidFill>
                <a:latin typeface="Aileron Regular"/>
              </a:rPr>
              <a:t>Multilateral development banks and International financial institutions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83236" y="5439173"/>
            <a:ext cx="2652419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92954"/>
                </a:solidFill>
                <a:latin typeface="Aileron Regular"/>
              </a:rPr>
              <a:t>Multilateral climate and environment funds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727253"/>
            <a:ext cx="16230600" cy="617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4400">
                <a:solidFill>
                  <a:srgbClr val="192954"/>
                </a:solidFill>
                <a:latin typeface="Kollektif Bold"/>
              </a:rPr>
              <a:t>Landscape of Multilateral Development Organizations (MDOs)</a:t>
            </a:r>
          </a:p>
        </p:txBody>
      </p:sp>
      <p:sp>
        <p:nvSpPr>
          <p:cNvPr id="18" name="AutoShape 18"/>
          <p:cNvSpPr/>
          <p:nvPr/>
        </p:nvSpPr>
        <p:spPr>
          <a:xfrm>
            <a:off x="1684976" y="8658293"/>
            <a:ext cx="1491804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14778904" y="8886538"/>
            <a:ext cx="18241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 spc="40">
                <a:solidFill>
                  <a:srgbClr val="192954"/>
                </a:solidFill>
                <a:latin typeface="Aileron Heavy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58978" y="6745312"/>
            <a:ext cx="2652419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92954"/>
                </a:solidFill>
                <a:latin typeface="Aileron Regular"/>
              </a:rPr>
              <a:t>Rome Based Agencies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90736" y="6310655"/>
            <a:ext cx="5578233" cy="117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9"/>
              </a:lnSpc>
            </a:pPr>
            <a:r>
              <a:rPr lang="en-US" sz="1699">
                <a:solidFill>
                  <a:srgbClr val="192954"/>
                </a:solidFill>
                <a:latin typeface="Aileron Regular"/>
              </a:rPr>
              <a:t>RBA collaboration at global level on policy and advocacy to boost food security and nutrition. </a:t>
            </a:r>
          </a:p>
          <a:p>
            <a:pPr>
              <a:lnSpc>
                <a:spcPts val="2379"/>
              </a:lnSpc>
            </a:pPr>
            <a:r>
              <a:rPr lang="en-US" sz="1699">
                <a:solidFill>
                  <a:srgbClr val="192954"/>
                </a:solidFill>
                <a:latin typeface="Arimo"/>
              </a:rPr>
              <a:t>In countries, RBAs support government efforts. </a:t>
            </a:r>
          </a:p>
          <a:p>
            <a:pPr marL="0" lvl="0" indent="0"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192954"/>
                </a:solidFill>
                <a:latin typeface="Arimo"/>
              </a:rPr>
              <a:t>Thematic teams in areas like resilience, SSTC.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90736" y="7734331"/>
            <a:ext cx="5578233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92954"/>
                </a:solidFill>
                <a:latin typeface="Aileron Regular"/>
              </a:rPr>
              <a:t>Organizations with specialized mandates and governance structures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58978" y="7734331"/>
            <a:ext cx="2652419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92954"/>
                </a:solidFill>
                <a:latin typeface="Aileron Regular"/>
              </a:rPr>
              <a:t>Other inter-governmental organizations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825505" y="6724992"/>
            <a:ext cx="392842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92954"/>
                </a:solidFill>
                <a:latin typeface="Aileron Regular"/>
              </a:rPr>
              <a:t>FAO, IFAD, WFP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25505" y="7891493"/>
            <a:ext cx="392842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92954"/>
                </a:solidFill>
                <a:latin typeface="Aileron Regular"/>
              </a:rPr>
              <a:t>CGIAR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3404"/>
          <a:stretch>
            <a:fillRect/>
          </a:stretch>
        </p:blipFill>
        <p:spPr>
          <a:xfrm>
            <a:off x="3225566" y="8934163"/>
            <a:ext cx="983351" cy="98223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8934163"/>
            <a:ext cx="1928428" cy="9822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9622901">
            <a:off x="266672" y="-3690338"/>
            <a:ext cx="20124627" cy="8950886"/>
            <a:chOff x="0" y="0"/>
            <a:chExt cx="31686624" cy="140933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686624" cy="14093346"/>
            </a:xfrm>
            <a:custGeom>
              <a:avLst/>
              <a:gdLst/>
              <a:ahLst/>
              <a:cxnLst/>
              <a:rect l="l" t="t" r="r" b="b"/>
              <a:pathLst>
                <a:path w="31686624" h="14093346">
                  <a:moveTo>
                    <a:pt x="0" y="0"/>
                  </a:moveTo>
                  <a:lnTo>
                    <a:pt x="31686624" y="0"/>
                  </a:lnTo>
                  <a:lnTo>
                    <a:pt x="31686624" y="14093346"/>
                  </a:lnTo>
                  <a:lnTo>
                    <a:pt x="0" y="14093346"/>
                  </a:lnTo>
                  <a:close/>
                </a:path>
              </a:pathLst>
            </a:custGeom>
            <a:solidFill>
              <a:srgbClr val="99B951"/>
            </a:solidFill>
          </p:spPr>
        </p:sp>
      </p:grpSp>
      <p:grpSp>
        <p:nvGrpSpPr>
          <p:cNvPr id="4" name="Group 4"/>
          <p:cNvGrpSpPr/>
          <p:nvPr/>
        </p:nvGrpSpPr>
        <p:grpSpPr>
          <a:xfrm rot="-9622901">
            <a:off x="-6479488" y="8462933"/>
            <a:ext cx="20124627" cy="8722700"/>
            <a:chOff x="0" y="0"/>
            <a:chExt cx="31686624" cy="137340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686624" cy="13734062"/>
            </a:xfrm>
            <a:custGeom>
              <a:avLst/>
              <a:gdLst/>
              <a:ahLst/>
              <a:cxnLst/>
              <a:rect l="l" t="t" r="r" b="b"/>
              <a:pathLst>
                <a:path w="31686624" h="13734062">
                  <a:moveTo>
                    <a:pt x="0" y="0"/>
                  </a:moveTo>
                  <a:lnTo>
                    <a:pt x="31686624" y="0"/>
                  </a:lnTo>
                  <a:lnTo>
                    <a:pt x="31686624" y="13734062"/>
                  </a:lnTo>
                  <a:lnTo>
                    <a:pt x="0" y="13734062"/>
                  </a:lnTo>
                  <a:close/>
                </a:path>
              </a:pathLst>
            </a:custGeom>
            <a:solidFill>
              <a:srgbClr val="19295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3028" y="2272776"/>
            <a:ext cx="2338280" cy="225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51"/>
              </a:lnSpc>
            </a:pPr>
            <a:r>
              <a:rPr lang="en-US" sz="2199" spc="96">
                <a:solidFill>
                  <a:srgbClr val="192954"/>
                </a:solidFill>
                <a:latin typeface="Aileron Heavy Bold"/>
              </a:rPr>
              <a:t>TRANSFER OF RESOURCES FOR DEVELOPMENT INITIATIVES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94939" y="3228448"/>
            <a:ext cx="3435865" cy="225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51"/>
              </a:lnSpc>
            </a:pPr>
            <a:r>
              <a:rPr lang="en-US" sz="2199" spc="96">
                <a:solidFill>
                  <a:srgbClr val="192954"/>
                </a:solidFill>
                <a:latin typeface="Aileron Heavy Bold"/>
              </a:rPr>
              <a:t>CONTRIBUTION TO POLICY REFORMS LEADING TO TRANSFORMATIONAL CHANGE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97263" y="5198535"/>
            <a:ext cx="2082988" cy="881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51"/>
              </a:lnSpc>
            </a:pPr>
            <a:r>
              <a:rPr lang="en-US" sz="2199" spc="96">
                <a:solidFill>
                  <a:srgbClr val="192954"/>
                </a:solidFill>
                <a:latin typeface="Aileron Heavy Bold"/>
              </a:rPr>
              <a:t>TECHNICAL ASSISTANCE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92263"/>
            <a:ext cx="16414811" cy="1516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5600">
                <a:solidFill>
                  <a:srgbClr val="192954"/>
                </a:solidFill>
                <a:latin typeface="Kollektif Bold"/>
              </a:rPr>
              <a:t>Role of MDOs in promoting sustainable and inclusive rural transformation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3028" y="1412353"/>
            <a:ext cx="955672" cy="95567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6BDE2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494939" y="2368026"/>
            <a:ext cx="955672" cy="95567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A97D9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7797263" y="4346686"/>
            <a:ext cx="955672" cy="95567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9486A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930804" y="3531330"/>
            <a:ext cx="955672" cy="955672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689D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930804" y="4439377"/>
            <a:ext cx="1597544" cy="789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192954"/>
                </a:solidFill>
                <a:latin typeface="Aileron Heavy Bold"/>
              </a:rPr>
              <a:t>CAPACITY BUILDING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880250" y="5143500"/>
            <a:ext cx="955672" cy="955672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92954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9880250" y="6037051"/>
            <a:ext cx="2107146" cy="881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51"/>
              </a:lnSpc>
            </a:pPr>
            <a:r>
              <a:rPr lang="en-US" sz="2199" spc="96">
                <a:solidFill>
                  <a:srgbClr val="192954"/>
                </a:solidFill>
                <a:latin typeface="Aileron Heavy Bold"/>
              </a:rPr>
              <a:t>KNOWLEDGE SHARING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2315948" y="6015144"/>
            <a:ext cx="955672" cy="955672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9486A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2485058" y="6875567"/>
            <a:ext cx="2300415" cy="1338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52"/>
              </a:lnSpc>
            </a:pPr>
            <a:r>
              <a:rPr lang="en-US" sz="2200" spc="96">
                <a:solidFill>
                  <a:srgbClr val="192954"/>
                </a:solidFill>
                <a:latin typeface="Aileron Heavy Bold"/>
              </a:rPr>
              <a:t>PROMOTION OF INNOVATIONS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230994" y="7831239"/>
            <a:ext cx="2493683" cy="1795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51"/>
              </a:lnSpc>
            </a:pPr>
            <a:r>
              <a:rPr lang="en-US" sz="2199" spc="96">
                <a:solidFill>
                  <a:srgbClr val="192954"/>
                </a:solidFill>
                <a:latin typeface="Aileron Heavy Bold"/>
              </a:rPr>
              <a:t>SOUTH-SOUTH AND TRIANGULAR COOPERATION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5230994" y="6970817"/>
            <a:ext cx="955672" cy="955672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689D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3404"/>
          <a:stretch>
            <a:fillRect/>
          </a:stretch>
        </p:blipFill>
        <p:spPr>
          <a:xfrm>
            <a:off x="2494939" y="8934163"/>
            <a:ext cx="983351" cy="98223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0864" y="8934163"/>
            <a:ext cx="1551251" cy="79012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4976" y="8658293"/>
            <a:ext cx="1491804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028700" y="464204"/>
            <a:ext cx="16230600" cy="725031"/>
            <a:chOff x="0" y="0"/>
            <a:chExt cx="28401878" cy="12687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401879" cy="1268730"/>
            </a:xfrm>
            <a:custGeom>
              <a:avLst/>
              <a:gdLst/>
              <a:ahLst/>
              <a:cxnLst/>
              <a:rect l="l" t="t" r="r" b="b"/>
              <a:pathLst>
                <a:path w="28401879" h="1268730">
                  <a:moveTo>
                    <a:pt x="735330" y="0"/>
                  </a:moveTo>
                  <a:lnTo>
                    <a:pt x="0" y="1268730"/>
                  </a:lnTo>
                  <a:lnTo>
                    <a:pt x="28401879" y="1268730"/>
                  </a:lnTo>
                  <a:lnTo>
                    <a:pt x="27666550" y="0"/>
                  </a:lnTo>
                  <a:close/>
                </a:path>
              </a:pathLst>
            </a:custGeom>
            <a:solidFill>
              <a:srgbClr val="99B95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987446" y="2714740"/>
            <a:ext cx="553190" cy="55319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B95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38924" y="3317885"/>
            <a:ext cx="553190" cy="55319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B951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721143" y="5895264"/>
            <a:ext cx="553190" cy="55319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B95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459196" y="6739815"/>
            <a:ext cx="553190" cy="55319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B951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3404"/>
          <a:stretch>
            <a:fillRect/>
          </a:stretch>
        </p:blipFill>
        <p:spPr>
          <a:xfrm>
            <a:off x="2557285" y="9009569"/>
            <a:ext cx="983351" cy="9822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8352" y="9084976"/>
            <a:ext cx="1632338" cy="831424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 rot="-10800000">
            <a:off x="0" y="6204663"/>
            <a:ext cx="4704509" cy="3053637"/>
            <a:chOff x="0" y="0"/>
            <a:chExt cx="3130550" cy="2032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30550" cy="2032000"/>
            </a:xfrm>
            <a:custGeom>
              <a:avLst/>
              <a:gdLst/>
              <a:ahLst/>
              <a:cxnLst/>
              <a:rect l="l" t="t" r="r" b="b"/>
              <a:pathLst>
                <a:path w="3130550" h="2032000">
                  <a:moveTo>
                    <a:pt x="0" y="1123950"/>
                  </a:moveTo>
                  <a:lnTo>
                    <a:pt x="0" y="2032000"/>
                  </a:lnTo>
                  <a:lnTo>
                    <a:pt x="3130550" y="2032000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192954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-112906" y="4548366"/>
            <a:ext cx="4817415" cy="3312594"/>
            <a:chOff x="0" y="0"/>
            <a:chExt cx="6159500" cy="42354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159500" cy="4235450"/>
            </a:xfrm>
            <a:custGeom>
              <a:avLst/>
              <a:gdLst/>
              <a:ahLst/>
              <a:cxnLst/>
              <a:rect l="l" t="t" r="r" b="b"/>
              <a:pathLst>
                <a:path w="6159500" h="4235450">
                  <a:moveTo>
                    <a:pt x="6159500" y="4235450"/>
                  </a:moveTo>
                  <a:lnTo>
                    <a:pt x="0" y="3696970"/>
                  </a:lnTo>
                  <a:lnTo>
                    <a:pt x="0" y="0"/>
                  </a:lnTo>
                  <a:lnTo>
                    <a:pt x="6159500" y="538480"/>
                  </a:lnTo>
                  <a:close/>
                </a:path>
              </a:pathLst>
            </a:custGeom>
            <a:blipFill>
              <a:blip r:embed="rId5"/>
              <a:stretch>
                <a:fillRect l="-1572" r="-1572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1973250" y="431819"/>
            <a:ext cx="14341500" cy="70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8"/>
              </a:lnSpc>
              <a:spcBef>
                <a:spcPct val="0"/>
              </a:spcBef>
            </a:pPr>
            <a:r>
              <a:rPr lang="en-US" sz="4070">
                <a:solidFill>
                  <a:srgbClr val="192954"/>
                </a:solidFill>
                <a:latin typeface="Kollektif Bold"/>
              </a:rPr>
              <a:t>What is rural transformation and why is it important?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28262" y="1974277"/>
            <a:ext cx="5188345" cy="236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192954"/>
                </a:solidFill>
                <a:latin typeface="Aileron Regular"/>
              </a:rPr>
              <a:t>Rural transformation involves rising agricultural productivity, marketable surpluses, diversification of production patterns and livelihoods.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782828" y="2390520"/>
            <a:ext cx="5285393" cy="236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192954"/>
                </a:solidFill>
                <a:latin typeface="Aileron Regular"/>
              </a:rPr>
              <a:t>It also involves expanded off-farm employment, improved access to services and infrastructure, and capacity to influence policy processes.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82532" y="5482619"/>
            <a:ext cx="4300940" cy="1884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192954"/>
                </a:solidFill>
                <a:latin typeface="Aileron Regular"/>
              </a:rPr>
              <a:t>This leads to broad-based rural (and wider) growth, and sustainable rural landscapes.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411112" y="6124234"/>
            <a:ext cx="4848188" cy="236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192954"/>
                </a:solidFill>
                <a:latin typeface="Aileron Regular"/>
              </a:rPr>
              <a:t>Rural transformation is an important component of efforts to overcome poverty and hunger and achieve SDG 1 and SDG 2.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778904" y="8886538"/>
            <a:ext cx="18241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 spc="40">
                <a:solidFill>
                  <a:srgbClr val="192954"/>
                </a:solidFill>
                <a:latin typeface="Aileron Heavy"/>
              </a:rPr>
              <a:t>04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27107" y="0"/>
            <a:ext cx="8060893" cy="10287000"/>
            <a:chOff x="0" y="0"/>
            <a:chExt cx="497586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5860" cy="6350000"/>
            </a:xfrm>
            <a:custGeom>
              <a:avLst/>
              <a:gdLst/>
              <a:ahLst/>
              <a:cxnLst/>
              <a:rect l="l" t="t" r="r" b="b"/>
              <a:pathLst>
                <a:path w="4975860" h="6350000">
                  <a:moveTo>
                    <a:pt x="4975860" y="0"/>
                  </a:moveTo>
                  <a:lnTo>
                    <a:pt x="4975860" y="5478780"/>
                  </a:lnTo>
                  <a:lnTo>
                    <a:pt x="2486660" y="6350000"/>
                  </a:lnTo>
                  <a:lnTo>
                    <a:pt x="0" y="5478780"/>
                  </a:lnTo>
                  <a:lnTo>
                    <a:pt x="1270" y="4762500"/>
                  </a:lnTo>
                  <a:lnTo>
                    <a:pt x="6350" y="1549400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99B951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684976" y="8658293"/>
            <a:ext cx="1491804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488005" y="203289"/>
            <a:ext cx="5539097" cy="7912995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3429000" y="6350000"/>
                  </a:moveTo>
                  <a:lnTo>
                    <a:pt x="1016000" y="6350000"/>
                  </a:lnTo>
                  <a:cubicBezTo>
                    <a:pt x="454660" y="6350000"/>
                    <a:pt x="0" y="5895340"/>
                    <a:pt x="0" y="5334000"/>
                  </a:cubicBezTo>
                  <a:lnTo>
                    <a:pt x="0" y="1016000"/>
                  </a:lnTo>
                  <a:cubicBezTo>
                    <a:pt x="0" y="454660"/>
                    <a:pt x="454660" y="0"/>
                    <a:pt x="1016000" y="0"/>
                  </a:cubicBezTo>
                  <a:lnTo>
                    <a:pt x="3429000" y="0"/>
                  </a:lnTo>
                  <a:cubicBezTo>
                    <a:pt x="3990340" y="0"/>
                    <a:pt x="4445000" y="454660"/>
                    <a:pt x="4445000" y="1016000"/>
                  </a:cubicBezTo>
                  <a:lnTo>
                    <a:pt x="4445000" y="5334000"/>
                  </a:lnTo>
                  <a:cubicBezTo>
                    <a:pt x="4445000" y="5895340"/>
                    <a:pt x="3990340" y="6350000"/>
                    <a:pt x="34290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57009" r="-57009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28700" y="708709"/>
            <a:ext cx="8871124" cy="2259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5600">
                <a:solidFill>
                  <a:srgbClr val="192954"/>
                </a:solidFill>
                <a:latin typeface="Kollektif Bold"/>
              </a:rPr>
              <a:t>Why should we focus on </a:t>
            </a:r>
            <a:r>
              <a:rPr lang="en-US" sz="5600">
                <a:solidFill>
                  <a:srgbClr val="192954"/>
                </a:solidFill>
                <a:latin typeface="Kollektif Bold Italics"/>
              </a:rPr>
              <a:t>sustainable </a:t>
            </a:r>
            <a:r>
              <a:rPr lang="en-US" sz="5600">
                <a:solidFill>
                  <a:srgbClr val="192954"/>
                </a:solidFill>
                <a:latin typeface="Kollektif Bold"/>
              </a:rPr>
              <a:t>and </a:t>
            </a:r>
            <a:r>
              <a:rPr lang="en-US" sz="5600">
                <a:solidFill>
                  <a:srgbClr val="192954"/>
                </a:solidFill>
                <a:latin typeface="Kollektif Bold Italics"/>
              </a:rPr>
              <a:t>inclusive </a:t>
            </a:r>
            <a:r>
              <a:rPr lang="en-US" sz="5600">
                <a:solidFill>
                  <a:srgbClr val="192954"/>
                </a:solidFill>
                <a:latin typeface="Kollektif Bold"/>
              </a:rPr>
              <a:t>rural transformation?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78904" y="8886538"/>
            <a:ext cx="18241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 spc="40">
                <a:solidFill>
                  <a:srgbClr val="192954"/>
                </a:solidFill>
                <a:latin typeface="Aileron Heavy"/>
              </a:rPr>
              <a:t>05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3070" y="3223640"/>
            <a:ext cx="7880930" cy="3649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2" lvl="1" indent="-345436">
              <a:lnSpc>
                <a:spcPts val="5855"/>
              </a:lnSpc>
              <a:buFont typeface="Arial"/>
              <a:buChar char="•"/>
            </a:pPr>
            <a:r>
              <a:rPr lang="en-US" sz="3199" u="sng" spc="63">
                <a:solidFill>
                  <a:srgbClr val="192954"/>
                </a:solidFill>
                <a:latin typeface="Aileron Regular Bold"/>
              </a:rPr>
              <a:t>Sustainability of benefits</a:t>
            </a:r>
            <a:r>
              <a:rPr lang="en-US" sz="3199" spc="63">
                <a:solidFill>
                  <a:srgbClr val="192954"/>
                </a:solidFill>
                <a:latin typeface="Aileron Regular Bold"/>
              </a:rPr>
              <a:t> is fundamental for lasting prosperity</a:t>
            </a:r>
          </a:p>
          <a:p>
            <a:pPr>
              <a:lnSpc>
                <a:spcPts val="5855"/>
              </a:lnSpc>
            </a:pPr>
            <a:endParaRPr lang="en-US" sz="3199" spc="63">
              <a:solidFill>
                <a:srgbClr val="192954"/>
              </a:solidFill>
              <a:latin typeface="Aileron Regular Bold"/>
            </a:endParaRPr>
          </a:p>
          <a:p>
            <a:pPr marL="690872" lvl="1" indent="-345436">
              <a:lnSpc>
                <a:spcPts val="5855"/>
              </a:lnSpc>
              <a:buFont typeface="Arial"/>
              <a:buChar char="•"/>
            </a:pPr>
            <a:r>
              <a:rPr lang="en-US" sz="3199" spc="63">
                <a:solidFill>
                  <a:srgbClr val="192954"/>
                </a:solidFill>
                <a:latin typeface="Aileron Regular Bold"/>
              </a:rPr>
              <a:t>Focus on </a:t>
            </a:r>
            <a:r>
              <a:rPr lang="en-US" sz="3199" u="sng" spc="63">
                <a:solidFill>
                  <a:srgbClr val="192954"/>
                </a:solidFill>
                <a:latin typeface="Aileron Regular Bold"/>
              </a:rPr>
              <a:t>inclusive </a:t>
            </a:r>
            <a:r>
              <a:rPr lang="en-US" sz="3199" spc="63">
                <a:solidFill>
                  <a:srgbClr val="192954"/>
                </a:solidFill>
                <a:latin typeface="Aileron Regular Bold"/>
              </a:rPr>
              <a:t>transformation is key to leaving no one behind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73404"/>
          <a:stretch>
            <a:fillRect/>
          </a:stretch>
        </p:blipFill>
        <p:spPr>
          <a:xfrm>
            <a:off x="2557285" y="9009569"/>
            <a:ext cx="983351" cy="9822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8352" y="9084976"/>
            <a:ext cx="1632338" cy="83142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3404"/>
          <a:stretch>
            <a:fillRect/>
          </a:stretch>
        </p:blipFill>
        <p:spPr>
          <a:xfrm>
            <a:off x="-3393771" y="0"/>
            <a:ext cx="10815912" cy="108036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82396" y="1270010"/>
            <a:ext cx="11132378" cy="7155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0542" lvl="1" indent="-275271">
              <a:lnSpc>
                <a:spcPts val="3569"/>
              </a:lnSpc>
              <a:buFont typeface="Arial"/>
              <a:buChar char="•"/>
            </a:pPr>
            <a:r>
              <a:rPr lang="en-US" sz="2549">
                <a:solidFill>
                  <a:srgbClr val="F1EFE1"/>
                </a:solidFill>
                <a:latin typeface="Aileron Regular Bold"/>
              </a:rPr>
              <a:t>Millennium Development Goals (MDGs) </a:t>
            </a:r>
            <a:r>
              <a:rPr lang="en-US" sz="2549">
                <a:solidFill>
                  <a:srgbClr val="F1EFE1"/>
                </a:solidFill>
                <a:latin typeface="Aileron Regular"/>
              </a:rPr>
              <a:t>produced a successful anti-poverty movement from 2000-15 and serve as the starting point for the sustainable development agenda.</a:t>
            </a:r>
          </a:p>
          <a:p>
            <a:pPr>
              <a:lnSpc>
                <a:spcPts val="3569"/>
              </a:lnSpc>
            </a:pPr>
            <a:endParaRPr lang="en-US" sz="2549">
              <a:solidFill>
                <a:srgbClr val="F1EFE1"/>
              </a:solidFill>
              <a:latin typeface="Aileron Regular"/>
            </a:endParaRPr>
          </a:p>
          <a:p>
            <a:pPr marL="550542" lvl="1" indent="-275271">
              <a:lnSpc>
                <a:spcPts val="3569"/>
              </a:lnSpc>
              <a:buFont typeface="Arial"/>
              <a:buChar char="•"/>
            </a:pPr>
            <a:r>
              <a:rPr lang="en-US" sz="2549">
                <a:solidFill>
                  <a:srgbClr val="F1EFE1"/>
                </a:solidFill>
                <a:latin typeface="Arimo Bold"/>
              </a:rPr>
              <a:t>Agenda 2030 </a:t>
            </a:r>
            <a:r>
              <a:rPr lang="en-US" sz="2549">
                <a:solidFill>
                  <a:srgbClr val="F1EFE1"/>
                </a:solidFill>
                <a:latin typeface="Arimo"/>
              </a:rPr>
              <a:t>was unanimously adopted by all member states of the UN in September 2015 at the UN Sustainable Development Summit. </a:t>
            </a:r>
          </a:p>
          <a:p>
            <a:pPr>
              <a:lnSpc>
                <a:spcPts val="3569"/>
              </a:lnSpc>
            </a:pPr>
            <a:endParaRPr lang="en-US" sz="2549">
              <a:solidFill>
                <a:srgbClr val="F1EFE1"/>
              </a:solidFill>
              <a:latin typeface="Arimo"/>
            </a:endParaRPr>
          </a:p>
          <a:p>
            <a:pPr marL="550542" lvl="1" indent="-275271">
              <a:lnSpc>
                <a:spcPts val="3569"/>
              </a:lnSpc>
              <a:buFont typeface="Arial"/>
              <a:buChar char="•"/>
            </a:pPr>
            <a:r>
              <a:rPr lang="en-US" sz="2549">
                <a:solidFill>
                  <a:srgbClr val="F1EFE1"/>
                </a:solidFill>
                <a:latin typeface="Arimo"/>
              </a:rPr>
              <a:t>2030 Agenda is a global commitment to leave no one behind and calls for action by all countries.</a:t>
            </a:r>
          </a:p>
          <a:p>
            <a:pPr>
              <a:lnSpc>
                <a:spcPts val="3569"/>
              </a:lnSpc>
            </a:pPr>
            <a:endParaRPr lang="en-US" sz="2549">
              <a:solidFill>
                <a:srgbClr val="F1EFE1"/>
              </a:solidFill>
              <a:latin typeface="Arimo"/>
            </a:endParaRPr>
          </a:p>
          <a:p>
            <a:pPr marL="550542" lvl="1" indent="-275271">
              <a:lnSpc>
                <a:spcPts val="3569"/>
              </a:lnSpc>
              <a:buFont typeface="Arial"/>
              <a:buChar char="•"/>
            </a:pPr>
            <a:r>
              <a:rPr lang="en-US" sz="2549">
                <a:solidFill>
                  <a:srgbClr val="F1EFE1"/>
                </a:solidFill>
                <a:latin typeface="Arimo"/>
              </a:rPr>
              <a:t>Goal is to eradicate poverty and hunger and put societies on a sustainable path. </a:t>
            </a:r>
          </a:p>
          <a:p>
            <a:pPr>
              <a:lnSpc>
                <a:spcPts val="3569"/>
              </a:lnSpc>
            </a:pPr>
            <a:endParaRPr lang="en-US" sz="2549">
              <a:solidFill>
                <a:srgbClr val="F1EFE1"/>
              </a:solidFill>
              <a:latin typeface="Arimo"/>
            </a:endParaRPr>
          </a:p>
          <a:p>
            <a:pPr marL="550542" lvl="1" indent="-275271">
              <a:lnSpc>
                <a:spcPts val="3569"/>
              </a:lnSpc>
              <a:buFont typeface="Arial"/>
              <a:buChar char="•"/>
            </a:pPr>
            <a:r>
              <a:rPr lang="en-US" sz="2549">
                <a:solidFill>
                  <a:srgbClr val="F1EFE1"/>
                </a:solidFill>
                <a:latin typeface="Arimo"/>
              </a:rPr>
              <a:t>2030 Agenda features 17 SDGs, which recognize that ending poverty goes hand-in-hand with strategies that foster economic growth and address social needs.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9946" y="3569345"/>
            <a:ext cx="5442450" cy="3044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34"/>
              </a:lnSpc>
            </a:pPr>
            <a:r>
              <a:rPr lang="en-US" sz="6699">
                <a:solidFill>
                  <a:srgbClr val="F1EFE1"/>
                </a:solidFill>
                <a:latin typeface="Kollektif Bold"/>
              </a:rPr>
              <a:t>Sustainable Development Goals </a:t>
            </a:r>
          </a:p>
          <a:p>
            <a:pPr>
              <a:lnSpc>
                <a:spcPts val="3045"/>
              </a:lnSpc>
            </a:pPr>
            <a:r>
              <a:rPr lang="en-US" sz="2900">
                <a:solidFill>
                  <a:srgbClr val="F1EFE1"/>
                </a:solidFill>
                <a:latin typeface="Kollektif Bold"/>
              </a:rPr>
              <a:t>(1/2)</a:t>
            </a:r>
          </a:p>
        </p:txBody>
      </p:sp>
      <p:sp>
        <p:nvSpPr>
          <p:cNvPr id="5" name="AutoShape 5"/>
          <p:cNvSpPr/>
          <p:nvPr/>
        </p:nvSpPr>
        <p:spPr>
          <a:xfrm>
            <a:off x="1684976" y="8675370"/>
            <a:ext cx="14918048" cy="0"/>
          </a:xfrm>
          <a:prstGeom prst="line">
            <a:avLst/>
          </a:prstGeom>
          <a:ln w="9525" cap="rnd">
            <a:solidFill>
              <a:srgbClr val="F1EFE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4778904" y="8627745"/>
            <a:ext cx="18241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 spc="40">
                <a:solidFill>
                  <a:srgbClr val="192954"/>
                </a:solidFill>
                <a:latin typeface="Aileron Heavy"/>
              </a:rPr>
              <a:t>07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78904" y="8886538"/>
            <a:ext cx="18241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 spc="40">
                <a:solidFill>
                  <a:srgbClr val="F1EFE1"/>
                </a:solidFill>
                <a:latin typeface="Aileron Heavy"/>
              </a:rPr>
              <a:t>06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3404"/>
          <a:stretch>
            <a:fillRect/>
          </a:stretch>
        </p:blipFill>
        <p:spPr>
          <a:xfrm>
            <a:off x="2557285" y="9009569"/>
            <a:ext cx="983351" cy="9822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0864" y="8934163"/>
            <a:ext cx="1551251" cy="79012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149854" y="2126962"/>
            <a:ext cx="1544371" cy="15443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158625" y="2126962"/>
            <a:ext cx="1544371" cy="15443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91495" y="3804627"/>
            <a:ext cx="1544371" cy="15443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835083" y="5482293"/>
            <a:ext cx="1544371" cy="15443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166942" y="5482293"/>
            <a:ext cx="1544371" cy="15443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834794" y="5482293"/>
            <a:ext cx="1544371" cy="15443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496106" y="2126962"/>
            <a:ext cx="1544371" cy="15443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1498769" y="5482293"/>
            <a:ext cx="1544371" cy="15443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8157128" y="7159959"/>
            <a:ext cx="1544371" cy="15443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9827520" y="3804627"/>
            <a:ext cx="1544371" cy="15443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8149854" y="3804627"/>
            <a:ext cx="1544371" cy="15443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159668" y="3804627"/>
            <a:ext cx="1544371" cy="154437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4835083" y="2126962"/>
            <a:ext cx="1544371" cy="154437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9827520" y="2126962"/>
            <a:ext cx="1544371" cy="15443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14827809" y="3804627"/>
            <a:ext cx="1544371" cy="154437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8157128" y="5482293"/>
            <a:ext cx="1544371" cy="154437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9834794" y="7159959"/>
            <a:ext cx="1544371" cy="15443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11498769" y="7284837"/>
            <a:ext cx="4873412" cy="1294616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028700" y="3508024"/>
            <a:ext cx="6709760" cy="3786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46"/>
              </a:lnSpc>
            </a:pPr>
            <a:r>
              <a:rPr lang="en-US" sz="8330">
                <a:solidFill>
                  <a:srgbClr val="192954"/>
                </a:solidFill>
                <a:latin typeface="Kollektif Bold"/>
              </a:rPr>
              <a:t>Sustainable Development Goals </a:t>
            </a:r>
          </a:p>
          <a:p>
            <a:pPr>
              <a:lnSpc>
                <a:spcPts val="3785"/>
              </a:lnSpc>
            </a:pPr>
            <a:r>
              <a:rPr lang="en-US" sz="3605">
                <a:solidFill>
                  <a:srgbClr val="192954"/>
                </a:solidFill>
                <a:latin typeface="Kollektif Bold"/>
              </a:rPr>
              <a:t>(1/2)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>
          <a:xfrm>
            <a:off x="648352" y="9084976"/>
            <a:ext cx="1632338" cy="83142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 r="73404"/>
          <a:stretch>
            <a:fillRect/>
          </a:stretch>
        </p:blipFill>
        <p:spPr>
          <a:xfrm>
            <a:off x="2557285" y="9009569"/>
            <a:ext cx="983351" cy="9822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4521" y="3145422"/>
            <a:ext cx="6380312" cy="4721669"/>
            <a:chOff x="0" y="0"/>
            <a:chExt cx="8507083" cy="629555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507083" cy="6295559"/>
              <a:chOff x="0" y="0"/>
              <a:chExt cx="2883756" cy="213408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883756" cy="2134087"/>
              </a:xfrm>
              <a:custGeom>
                <a:avLst/>
                <a:gdLst/>
                <a:ahLst/>
                <a:cxnLst/>
                <a:rect l="l" t="t" r="r" b="b"/>
                <a:pathLst>
                  <a:path w="2883756" h="2134087">
                    <a:moveTo>
                      <a:pt x="0" y="0"/>
                    </a:moveTo>
                    <a:lnTo>
                      <a:pt x="2883756" y="0"/>
                    </a:lnTo>
                    <a:lnTo>
                      <a:pt x="2883756" y="2134087"/>
                    </a:lnTo>
                    <a:lnTo>
                      <a:pt x="0" y="2134087"/>
                    </a:lnTo>
                    <a:close/>
                  </a:path>
                </a:pathLst>
              </a:custGeom>
              <a:solidFill>
                <a:srgbClr val="F4F4F4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839153" y="524129"/>
              <a:ext cx="6828778" cy="4936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97"/>
                </a:lnSpc>
                <a:spcBef>
                  <a:spcPct val="0"/>
                </a:spcBef>
              </a:pPr>
              <a:r>
                <a:rPr lang="en-US" sz="2641">
                  <a:solidFill>
                    <a:srgbClr val="192954"/>
                  </a:solidFill>
                  <a:latin typeface="Aileron Regular"/>
                </a:rPr>
                <a:t>Rural transformation is a process in which rising agricultural productivity, commercialization, off-farm employment, better services and infrastructure, and capacity to influence policy lead to improved rural livelihoods and inclusive growth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692315" y="5393501"/>
            <a:ext cx="3130809" cy="2473590"/>
            <a:chOff x="0" y="0"/>
            <a:chExt cx="4174412" cy="329812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4174412" cy="3298121"/>
              <a:chOff x="0" y="0"/>
              <a:chExt cx="1265342" cy="99972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65342" cy="999722"/>
              </a:xfrm>
              <a:custGeom>
                <a:avLst/>
                <a:gdLst/>
                <a:ahLst/>
                <a:cxnLst/>
                <a:rect l="l" t="t" r="r" b="b"/>
                <a:pathLst>
                  <a:path w="1265342" h="999722">
                    <a:moveTo>
                      <a:pt x="0" y="0"/>
                    </a:moveTo>
                    <a:lnTo>
                      <a:pt x="1265342" y="0"/>
                    </a:lnTo>
                    <a:lnTo>
                      <a:pt x="1265342" y="999722"/>
                    </a:lnTo>
                    <a:lnTo>
                      <a:pt x="0" y="999722"/>
                    </a:lnTo>
                    <a:close/>
                  </a:path>
                </a:pathLst>
              </a:custGeom>
              <a:solidFill>
                <a:srgbClr val="99B951">
                  <a:alpha val="43922"/>
                </a:srgbClr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411771" y="591778"/>
              <a:ext cx="3350870" cy="17727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65"/>
                </a:lnSpc>
                <a:spcBef>
                  <a:spcPct val="0"/>
                </a:spcBef>
              </a:pPr>
              <a:r>
                <a:rPr lang="en-US" sz="2618">
                  <a:solidFill>
                    <a:srgbClr val="192954"/>
                  </a:solidFill>
                  <a:latin typeface="Aileron Regular"/>
                </a:rPr>
                <a:t>This is key to achieving SDG 1 and SDG 2  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3404"/>
          <a:stretch>
            <a:fillRect/>
          </a:stretch>
        </p:blipFill>
        <p:spPr>
          <a:xfrm>
            <a:off x="2557285" y="9009569"/>
            <a:ext cx="983351" cy="9822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8352" y="9084976"/>
            <a:ext cx="1632338" cy="831424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-5544594">
            <a:off x="9299650" y="872852"/>
            <a:ext cx="11615882" cy="7539721"/>
            <a:chOff x="0" y="0"/>
            <a:chExt cx="3130550" cy="2032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30550" cy="2032000"/>
            </a:xfrm>
            <a:custGeom>
              <a:avLst/>
              <a:gdLst/>
              <a:ahLst/>
              <a:cxnLst/>
              <a:rect l="l" t="t" r="r" b="b"/>
              <a:pathLst>
                <a:path w="3130550" h="2032000">
                  <a:moveTo>
                    <a:pt x="0" y="387350"/>
                  </a:moveTo>
                  <a:lnTo>
                    <a:pt x="0" y="2032000"/>
                  </a:lnTo>
                  <a:lnTo>
                    <a:pt x="3130550" y="2032000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99B951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1432187" y="2078350"/>
            <a:ext cx="6855813" cy="685581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0"/>
                  </a:moveTo>
                  <a:lnTo>
                    <a:pt x="6350000" y="6350000"/>
                  </a:lnTo>
                  <a:lnTo>
                    <a:pt x="1224280" y="635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5000" r="-25000"/>
              </a:stretch>
            </a:blipFill>
          </p:spPr>
        </p:sp>
      </p:grpSp>
      <p:sp>
        <p:nvSpPr>
          <p:cNvPr id="16" name="AutoShape 16"/>
          <p:cNvSpPr/>
          <p:nvPr/>
        </p:nvSpPr>
        <p:spPr>
          <a:xfrm>
            <a:off x="1684976" y="8653530"/>
            <a:ext cx="14918048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1542754" y="1104900"/>
            <a:ext cx="15202492" cy="1516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5600">
                <a:solidFill>
                  <a:srgbClr val="192954"/>
                </a:solidFill>
                <a:latin typeface="Kollektif Bold"/>
              </a:rPr>
              <a:t>Why is rural transformation important for achieving the SDGs?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921126" y="9302250"/>
            <a:ext cx="18241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 spc="40">
                <a:solidFill>
                  <a:srgbClr val="192954"/>
                </a:solidFill>
                <a:latin typeface="Aileron Heavy"/>
              </a:rPr>
              <a:t>08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1050</Words>
  <Application>Microsoft Office PowerPoint</Application>
  <PresentationFormat>Custom</PresentationFormat>
  <Paragraphs>142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Calibri</vt:lpstr>
      <vt:lpstr>Kollektif Bold</vt:lpstr>
      <vt:lpstr>Aileron Regular Italics</vt:lpstr>
      <vt:lpstr>Arimo</vt:lpstr>
      <vt:lpstr>Helvetica Neue LT Std Bold</vt:lpstr>
      <vt:lpstr>Aileron Regular</vt:lpstr>
      <vt:lpstr>Aileron Heavy Bold</vt:lpstr>
      <vt:lpstr>Aileron Regular Bold</vt:lpstr>
      <vt:lpstr>Aileron Heavy</vt:lpstr>
      <vt:lpstr>Arimo Bold</vt:lpstr>
      <vt:lpstr>Kollektif Bold Italics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multilateral development organizations in promoting sustainable and inclusive rural transformation</dc:title>
  <cp:lastModifiedBy>Razzini, Clorinne</cp:lastModifiedBy>
  <cp:revision>4</cp:revision>
  <dcterms:created xsi:type="dcterms:W3CDTF">2006-08-16T00:00:00Z</dcterms:created>
  <dcterms:modified xsi:type="dcterms:W3CDTF">2022-04-05T21:37:52Z</dcterms:modified>
  <dc:identifier>DAE9B7R9EnY</dc:identifier>
</cp:coreProperties>
</file>